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69" r:id="rId3"/>
    <p:sldId id="270" r:id="rId4"/>
    <p:sldId id="276" r:id="rId5"/>
    <p:sldId id="277" r:id="rId6"/>
    <p:sldId id="279" r:id="rId7"/>
    <p:sldId id="278" r:id="rId8"/>
    <p:sldId id="260" r:id="rId9"/>
    <p:sldId id="261" r:id="rId10"/>
    <p:sldId id="262" r:id="rId11"/>
    <p:sldId id="280" r:id="rId12"/>
    <p:sldId id="271" r:id="rId13"/>
    <p:sldId id="272" r:id="rId14"/>
    <p:sldId id="273" r:id="rId15"/>
    <p:sldId id="263" r:id="rId16"/>
    <p:sldId id="264" r:id="rId17"/>
    <p:sldId id="28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7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47E865-82DD-40BC-AEBC-12F80E0CF39E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E58A2-53EF-4D88-A9DD-7B4EF6622C72}">
      <dgm:prSet phldrT="[Text]" custT="1"/>
      <dgm:spPr/>
      <dgm:t>
        <a:bodyPr/>
        <a:lstStyle/>
        <a:p>
          <a:r>
            <a:rPr lang="sr-Latn-RS" sz="1800" b="1" dirty="0">
              <a:solidFill>
                <a:schemeClr val="bg1"/>
              </a:solidFill>
            </a:rPr>
            <a:t>Uverenja </a:t>
          </a:r>
          <a:endParaRPr lang="en-US" sz="1800" b="1" dirty="0">
            <a:solidFill>
              <a:schemeClr val="bg1"/>
            </a:solidFill>
          </a:endParaRPr>
        </a:p>
      </dgm:t>
    </dgm:pt>
    <dgm:pt modelId="{F9C2EAEC-225D-41B7-B094-F79A818D2464}" type="parTrans" cxnId="{1B7F14E6-0845-4B45-BD42-1532FA81534A}">
      <dgm:prSet/>
      <dgm:spPr/>
      <dgm:t>
        <a:bodyPr/>
        <a:lstStyle/>
        <a:p>
          <a:endParaRPr lang="en-US"/>
        </a:p>
      </dgm:t>
    </dgm:pt>
    <dgm:pt modelId="{0875672C-9169-421B-A5DA-82C6FAB8F627}" type="sibTrans" cxnId="{1B7F14E6-0845-4B45-BD42-1532FA81534A}">
      <dgm:prSet/>
      <dgm:spPr/>
      <dgm:t>
        <a:bodyPr/>
        <a:lstStyle/>
        <a:p>
          <a:endParaRPr lang="en-US"/>
        </a:p>
      </dgm:t>
    </dgm:pt>
    <dgm:pt modelId="{44FB4B84-725F-4235-823F-49357CEDE8F7}">
      <dgm:prSet phldrT="[Text]"/>
      <dgm:spPr/>
      <dgm:t>
        <a:bodyPr/>
        <a:lstStyle/>
        <a:p>
          <a:r>
            <a:rPr lang="sr-Latn-RS" dirty="0"/>
            <a:t>Identitet </a:t>
          </a:r>
          <a:endParaRPr lang="en-US" dirty="0"/>
        </a:p>
      </dgm:t>
    </dgm:pt>
    <dgm:pt modelId="{CDE887C6-893D-401A-A5A9-129CF6BD66BB}" type="parTrans" cxnId="{00C90074-F8CC-4927-8E2C-1C9910E4655B}">
      <dgm:prSet/>
      <dgm:spPr/>
      <dgm:t>
        <a:bodyPr/>
        <a:lstStyle/>
        <a:p>
          <a:endParaRPr lang="en-US"/>
        </a:p>
      </dgm:t>
    </dgm:pt>
    <dgm:pt modelId="{CD477CE0-91D2-410C-A15E-3F774561C825}" type="sibTrans" cxnId="{00C90074-F8CC-4927-8E2C-1C9910E4655B}">
      <dgm:prSet/>
      <dgm:spPr/>
      <dgm:t>
        <a:bodyPr/>
        <a:lstStyle/>
        <a:p>
          <a:endParaRPr lang="en-US"/>
        </a:p>
      </dgm:t>
    </dgm:pt>
    <dgm:pt modelId="{E954118B-E49D-4E26-B21C-172B4B83AD9E}">
      <dgm:prSet phldrT="[Text]"/>
      <dgm:spPr/>
      <dgm:t>
        <a:bodyPr/>
        <a:lstStyle/>
        <a:p>
          <a:r>
            <a:rPr lang="sr-Latn-RS" dirty="0"/>
            <a:t>Misija</a:t>
          </a:r>
          <a:endParaRPr lang="en-US" dirty="0"/>
        </a:p>
      </dgm:t>
    </dgm:pt>
    <dgm:pt modelId="{2DE634F3-F2B1-4874-9D65-DFC0AB8A076E}" type="parTrans" cxnId="{82C2CADB-25A3-407A-A943-0F5D68E1FE8E}">
      <dgm:prSet/>
      <dgm:spPr/>
      <dgm:t>
        <a:bodyPr/>
        <a:lstStyle/>
        <a:p>
          <a:endParaRPr lang="en-US"/>
        </a:p>
      </dgm:t>
    </dgm:pt>
    <dgm:pt modelId="{0347F32E-4940-47B5-B497-0FF126C05100}" type="sibTrans" cxnId="{82C2CADB-25A3-407A-A943-0F5D68E1FE8E}">
      <dgm:prSet/>
      <dgm:spPr/>
      <dgm:t>
        <a:bodyPr/>
        <a:lstStyle/>
        <a:p>
          <a:endParaRPr lang="en-US"/>
        </a:p>
      </dgm:t>
    </dgm:pt>
    <dgm:pt modelId="{8F5E5B88-D6A7-49E7-BDCA-0986C56544C9}">
      <dgm:prSet phldrT="[Text]"/>
      <dgm:spPr/>
      <dgm:t>
        <a:bodyPr/>
        <a:lstStyle/>
        <a:p>
          <a:r>
            <a:rPr lang="sr-Latn-RS" dirty="0"/>
            <a:t>Ja Pedagog</a:t>
          </a:r>
          <a:endParaRPr lang="en-US" dirty="0"/>
        </a:p>
      </dgm:t>
    </dgm:pt>
    <dgm:pt modelId="{078B6AC0-2290-4197-92D6-D4EA869D7880}" type="parTrans" cxnId="{2F1EE191-93F4-46C7-869B-BED2CACB7BAA}">
      <dgm:prSet/>
      <dgm:spPr/>
      <dgm:t>
        <a:bodyPr/>
        <a:lstStyle/>
        <a:p>
          <a:endParaRPr lang="en-US"/>
        </a:p>
      </dgm:t>
    </dgm:pt>
    <dgm:pt modelId="{06435E98-5B4A-42C9-964B-49A08F3D116F}" type="sibTrans" cxnId="{2F1EE191-93F4-46C7-869B-BED2CACB7BAA}">
      <dgm:prSet/>
      <dgm:spPr/>
      <dgm:t>
        <a:bodyPr/>
        <a:lstStyle/>
        <a:p>
          <a:endParaRPr lang="en-US"/>
        </a:p>
      </dgm:t>
    </dgm:pt>
    <dgm:pt modelId="{49E40D65-8BAA-4E33-84C0-3699E0112DC6}">
      <dgm:prSet phldrT="[Text]"/>
      <dgm:spPr/>
      <dgm:t>
        <a:bodyPr/>
        <a:lstStyle/>
        <a:p>
          <a:r>
            <a:rPr lang="sr-Latn-RS" dirty="0"/>
            <a:t>Kompetencije</a:t>
          </a:r>
          <a:endParaRPr lang="en-US" dirty="0"/>
        </a:p>
      </dgm:t>
    </dgm:pt>
    <dgm:pt modelId="{5EE84A53-FBFD-4B39-95C2-9B774D420D4A}" type="parTrans" cxnId="{4EB41020-4620-4177-B749-81D1C5253B0E}">
      <dgm:prSet/>
      <dgm:spPr/>
      <dgm:t>
        <a:bodyPr/>
        <a:lstStyle/>
        <a:p>
          <a:endParaRPr lang="en-US"/>
        </a:p>
      </dgm:t>
    </dgm:pt>
    <dgm:pt modelId="{A7A8612E-6014-4B91-A75B-B6C503BB2EF6}" type="sibTrans" cxnId="{4EB41020-4620-4177-B749-81D1C5253B0E}">
      <dgm:prSet/>
      <dgm:spPr/>
      <dgm:t>
        <a:bodyPr/>
        <a:lstStyle/>
        <a:p>
          <a:endParaRPr lang="en-US"/>
        </a:p>
      </dgm:t>
    </dgm:pt>
    <dgm:pt modelId="{7B3F757B-9DA2-4091-A23E-CA86316C5E93}">
      <dgm:prSet phldrT="[Text]"/>
      <dgm:spPr/>
      <dgm:t>
        <a:bodyPr/>
        <a:lstStyle/>
        <a:p>
          <a:r>
            <a:rPr lang="sr-Latn-RS"/>
            <a:t>Ponašanje</a:t>
          </a:r>
          <a:endParaRPr lang="en-US" dirty="0"/>
        </a:p>
      </dgm:t>
    </dgm:pt>
    <dgm:pt modelId="{EA12560B-48AD-4EC4-B99E-8AD4C881B071}" type="parTrans" cxnId="{5EDD67C5-A8D2-4869-AA76-50F4F4293175}">
      <dgm:prSet/>
      <dgm:spPr/>
      <dgm:t>
        <a:bodyPr/>
        <a:lstStyle/>
        <a:p>
          <a:endParaRPr lang="en-US"/>
        </a:p>
      </dgm:t>
    </dgm:pt>
    <dgm:pt modelId="{E01E3E15-0B64-4FD9-AE22-E56CFEC62272}" type="sibTrans" cxnId="{5EDD67C5-A8D2-4869-AA76-50F4F4293175}">
      <dgm:prSet/>
      <dgm:spPr/>
      <dgm:t>
        <a:bodyPr/>
        <a:lstStyle/>
        <a:p>
          <a:endParaRPr lang="en-US"/>
        </a:p>
      </dgm:t>
    </dgm:pt>
    <dgm:pt modelId="{BD55F941-DC1D-435F-9F69-39FB7F4E666A}" type="pres">
      <dgm:prSet presAssocID="{CD47E865-82DD-40BC-AEBC-12F80E0CF39E}" presName="Name0" presStyleCnt="0">
        <dgm:presLayoutVars>
          <dgm:chMax val="7"/>
          <dgm:resizeHandles val="exact"/>
        </dgm:presLayoutVars>
      </dgm:prSet>
      <dgm:spPr/>
    </dgm:pt>
    <dgm:pt modelId="{559C7A11-0E63-4734-9563-B2DF788BBACD}" type="pres">
      <dgm:prSet presAssocID="{CD47E865-82DD-40BC-AEBC-12F80E0CF39E}" presName="comp1" presStyleCnt="0"/>
      <dgm:spPr/>
    </dgm:pt>
    <dgm:pt modelId="{8AD722A5-5966-4ADB-B73B-35BB99B3941F}" type="pres">
      <dgm:prSet presAssocID="{CD47E865-82DD-40BC-AEBC-12F80E0CF39E}" presName="circle1" presStyleLbl="node1" presStyleIdx="0" presStyleCnt="6"/>
      <dgm:spPr/>
    </dgm:pt>
    <dgm:pt modelId="{B9C1EBDE-D8E9-4AC4-AA54-6D768D013229}" type="pres">
      <dgm:prSet presAssocID="{CD47E865-82DD-40BC-AEBC-12F80E0CF39E}" presName="c1text" presStyleLbl="node1" presStyleIdx="0" presStyleCnt="6">
        <dgm:presLayoutVars>
          <dgm:bulletEnabled val="1"/>
        </dgm:presLayoutVars>
      </dgm:prSet>
      <dgm:spPr/>
    </dgm:pt>
    <dgm:pt modelId="{E04D0834-0062-4DBF-8818-559C42987509}" type="pres">
      <dgm:prSet presAssocID="{CD47E865-82DD-40BC-AEBC-12F80E0CF39E}" presName="comp2" presStyleCnt="0"/>
      <dgm:spPr/>
    </dgm:pt>
    <dgm:pt modelId="{BF1FA344-DC0A-4F08-9831-4DD46E2BC576}" type="pres">
      <dgm:prSet presAssocID="{CD47E865-82DD-40BC-AEBC-12F80E0CF39E}" presName="circle2" presStyleLbl="node1" presStyleIdx="1" presStyleCnt="6"/>
      <dgm:spPr/>
    </dgm:pt>
    <dgm:pt modelId="{BB3A76FC-6337-4913-97E6-6D5D58AFC951}" type="pres">
      <dgm:prSet presAssocID="{CD47E865-82DD-40BC-AEBC-12F80E0CF39E}" presName="c2text" presStyleLbl="node1" presStyleIdx="1" presStyleCnt="6">
        <dgm:presLayoutVars>
          <dgm:bulletEnabled val="1"/>
        </dgm:presLayoutVars>
      </dgm:prSet>
      <dgm:spPr/>
    </dgm:pt>
    <dgm:pt modelId="{527792FA-CCBE-4C85-B44E-FEBACB45EFEF}" type="pres">
      <dgm:prSet presAssocID="{CD47E865-82DD-40BC-AEBC-12F80E0CF39E}" presName="comp3" presStyleCnt="0"/>
      <dgm:spPr/>
    </dgm:pt>
    <dgm:pt modelId="{737E4F2F-C801-4F00-AB5F-6E622B7075E9}" type="pres">
      <dgm:prSet presAssocID="{CD47E865-82DD-40BC-AEBC-12F80E0CF39E}" presName="circle3" presStyleLbl="node1" presStyleIdx="2" presStyleCnt="6"/>
      <dgm:spPr/>
    </dgm:pt>
    <dgm:pt modelId="{25E4CB3B-CCEB-4079-8FB5-05895AE4A739}" type="pres">
      <dgm:prSet presAssocID="{CD47E865-82DD-40BC-AEBC-12F80E0CF39E}" presName="c3text" presStyleLbl="node1" presStyleIdx="2" presStyleCnt="6">
        <dgm:presLayoutVars>
          <dgm:bulletEnabled val="1"/>
        </dgm:presLayoutVars>
      </dgm:prSet>
      <dgm:spPr/>
    </dgm:pt>
    <dgm:pt modelId="{FE7CB5E1-D1EB-4EAB-936A-499F0D9E1826}" type="pres">
      <dgm:prSet presAssocID="{CD47E865-82DD-40BC-AEBC-12F80E0CF39E}" presName="comp4" presStyleCnt="0"/>
      <dgm:spPr/>
    </dgm:pt>
    <dgm:pt modelId="{8644F4FC-8F48-4D24-9C5E-D9E0F0C93A58}" type="pres">
      <dgm:prSet presAssocID="{CD47E865-82DD-40BC-AEBC-12F80E0CF39E}" presName="circle4" presStyleLbl="node1" presStyleIdx="3" presStyleCnt="6"/>
      <dgm:spPr/>
    </dgm:pt>
    <dgm:pt modelId="{9B366CF5-F538-45F8-A691-F0EB94B9CCF0}" type="pres">
      <dgm:prSet presAssocID="{CD47E865-82DD-40BC-AEBC-12F80E0CF39E}" presName="c4text" presStyleLbl="node1" presStyleIdx="3" presStyleCnt="6">
        <dgm:presLayoutVars>
          <dgm:bulletEnabled val="1"/>
        </dgm:presLayoutVars>
      </dgm:prSet>
      <dgm:spPr/>
    </dgm:pt>
    <dgm:pt modelId="{1084D5B8-73B3-4161-A40B-3A1137273649}" type="pres">
      <dgm:prSet presAssocID="{CD47E865-82DD-40BC-AEBC-12F80E0CF39E}" presName="comp5" presStyleCnt="0"/>
      <dgm:spPr/>
    </dgm:pt>
    <dgm:pt modelId="{D02FEEEA-91F2-457C-9C16-02CB01758EC3}" type="pres">
      <dgm:prSet presAssocID="{CD47E865-82DD-40BC-AEBC-12F80E0CF39E}" presName="circle5" presStyleLbl="node1" presStyleIdx="4" presStyleCnt="6"/>
      <dgm:spPr/>
    </dgm:pt>
    <dgm:pt modelId="{1D75A4C7-F81F-4D56-AC17-6469FEC93D56}" type="pres">
      <dgm:prSet presAssocID="{CD47E865-82DD-40BC-AEBC-12F80E0CF39E}" presName="c5text" presStyleLbl="node1" presStyleIdx="4" presStyleCnt="6">
        <dgm:presLayoutVars>
          <dgm:bulletEnabled val="1"/>
        </dgm:presLayoutVars>
      </dgm:prSet>
      <dgm:spPr/>
    </dgm:pt>
    <dgm:pt modelId="{74C4DF92-C531-4ED8-AC55-551D47EF86DA}" type="pres">
      <dgm:prSet presAssocID="{CD47E865-82DD-40BC-AEBC-12F80E0CF39E}" presName="comp6" presStyleCnt="0"/>
      <dgm:spPr/>
    </dgm:pt>
    <dgm:pt modelId="{62E43B97-76ED-4EBC-B973-1986B138EFD4}" type="pres">
      <dgm:prSet presAssocID="{CD47E865-82DD-40BC-AEBC-12F80E0CF39E}" presName="circle6" presStyleLbl="node1" presStyleIdx="5" presStyleCnt="6"/>
      <dgm:spPr/>
    </dgm:pt>
    <dgm:pt modelId="{875BEB2A-9282-472B-A1A9-DCE27629F8C9}" type="pres">
      <dgm:prSet presAssocID="{CD47E865-82DD-40BC-AEBC-12F80E0CF39E}" presName="c6text" presStyleLbl="node1" presStyleIdx="5" presStyleCnt="6">
        <dgm:presLayoutVars>
          <dgm:bulletEnabled val="1"/>
        </dgm:presLayoutVars>
      </dgm:prSet>
      <dgm:spPr/>
    </dgm:pt>
  </dgm:ptLst>
  <dgm:cxnLst>
    <dgm:cxn modelId="{CA2FF904-C442-47CC-8BE8-DC13C33365BB}" type="presOf" srcId="{8F5E5B88-D6A7-49E7-BDCA-0986C56544C9}" destId="{875BEB2A-9282-472B-A1A9-DCE27629F8C9}" srcOrd="1" destOrd="0" presId="urn:microsoft.com/office/officeart/2005/8/layout/venn2"/>
    <dgm:cxn modelId="{4EB41020-4620-4177-B749-81D1C5253B0E}" srcId="{CD47E865-82DD-40BC-AEBC-12F80E0CF39E}" destId="{49E40D65-8BAA-4E33-84C0-3699E0112DC6}" srcOrd="1" destOrd="0" parTransId="{5EE84A53-FBFD-4B39-95C2-9B774D420D4A}" sibTransId="{A7A8612E-6014-4B91-A75B-B6C503BB2EF6}"/>
    <dgm:cxn modelId="{6EAF6627-10E2-4F61-9228-91C622DB71B6}" type="presOf" srcId="{49E40D65-8BAA-4E33-84C0-3699E0112DC6}" destId="{BF1FA344-DC0A-4F08-9831-4DD46E2BC576}" srcOrd="0" destOrd="0" presId="urn:microsoft.com/office/officeart/2005/8/layout/venn2"/>
    <dgm:cxn modelId="{23881E2A-7D80-4B0E-A2A7-B011FA796A50}" type="presOf" srcId="{44FB4B84-725F-4235-823F-49357CEDE8F7}" destId="{9B366CF5-F538-45F8-A691-F0EB94B9CCF0}" srcOrd="1" destOrd="0" presId="urn:microsoft.com/office/officeart/2005/8/layout/venn2"/>
    <dgm:cxn modelId="{E56B7F2E-B8A6-427F-9AF9-97FE903125F1}" type="presOf" srcId="{44FB4B84-725F-4235-823F-49357CEDE8F7}" destId="{8644F4FC-8F48-4D24-9C5E-D9E0F0C93A58}" srcOrd="0" destOrd="0" presId="urn:microsoft.com/office/officeart/2005/8/layout/venn2"/>
    <dgm:cxn modelId="{7328F851-8266-45DA-B868-0CB36BE97F93}" type="presOf" srcId="{C39E58A2-53EF-4D88-A9DD-7B4EF6622C72}" destId="{25E4CB3B-CCEB-4079-8FB5-05895AE4A739}" srcOrd="1" destOrd="0" presId="urn:microsoft.com/office/officeart/2005/8/layout/venn2"/>
    <dgm:cxn modelId="{A0A68B72-3F87-47ED-8C29-031EE00383C4}" type="presOf" srcId="{7B3F757B-9DA2-4091-A23E-CA86316C5E93}" destId="{B9C1EBDE-D8E9-4AC4-AA54-6D768D013229}" srcOrd="1" destOrd="0" presId="urn:microsoft.com/office/officeart/2005/8/layout/venn2"/>
    <dgm:cxn modelId="{00C90074-F8CC-4927-8E2C-1C9910E4655B}" srcId="{CD47E865-82DD-40BC-AEBC-12F80E0CF39E}" destId="{44FB4B84-725F-4235-823F-49357CEDE8F7}" srcOrd="3" destOrd="0" parTransId="{CDE887C6-893D-401A-A5A9-129CF6BD66BB}" sibTransId="{CD477CE0-91D2-410C-A15E-3F774561C825}"/>
    <dgm:cxn modelId="{2A978557-1C4A-4A28-B5EA-C82A54463842}" type="presOf" srcId="{C39E58A2-53EF-4D88-A9DD-7B4EF6622C72}" destId="{737E4F2F-C801-4F00-AB5F-6E622B7075E9}" srcOrd="0" destOrd="0" presId="urn:microsoft.com/office/officeart/2005/8/layout/venn2"/>
    <dgm:cxn modelId="{2F1EE191-93F4-46C7-869B-BED2CACB7BAA}" srcId="{CD47E865-82DD-40BC-AEBC-12F80E0CF39E}" destId="{8F5E5B88-D6A7-49E7-BDCA-0986C56544C9}" srcOrd="5" destOrd="0" parTransId="{078B6AC0-2290-4197-92D6-D4EA869D7880}" sibTransId="{06435E98-5B4A-42C9-964B-49A08F3D116F}"/>
    <dgm:cxn modelId="{34B159A1-6593-4A5D-8DB3-E09CCB76B80B}" type="presOf" srcId="{49E40D65-8BAA-4E33-84C0-3699E0112DC6}" destId="{BB3A76FC-6337-4913-97E6-6D5D58AFC951}" srcOrd="1" destOrd="0" presId="urn:microsoft.com/office/officeart/2005/8/layout/venn2"/>
    <dgm:cxn modelId="{59FB9FA8-A276-40EB-ADE4-83780DA5D064}" type="presOf" srcId="{E954118B-E49D-4E26-B21C-172B4B83AD9E}" destId="{1D75A4C7-F81F-4D56-AC17-6469FEC93D56}" srcOrd="1" destOrd="0" presId="urn:microsoft.com/office/officeart/2005/8/layout/venn2"/>
    <dgm:cxn modelId="{863C45AE-E574-4B8B-A53F-1A75A5CC5118}" type="presOf" srcId="{E954118B-E49D-4E26-B21C-172B4B83AD9E}" destId="{D02FEEEA-91F2-457C-9C16-02CB01758EC3}" srcOrd="0" destOrd="0" presId="urn:microsoft.com/office/officeart/2005/8/layout/venn2"/>
    <dgm:cxn modelId="{B50432B3-B813-4D09-B069-9EAC1C262F92}" type="presOf" srcId="{7B3F757B-9DA2-4091-A23E-CA86316C5E93}" destId="{8AD722A5-5966-4ADB-B73B-35BB99B3941F}" srcOrd="0" destOrd="0" presId="urn:microsoft.com/office/officeart/2005/8/layout/venn2"/>
    <dgm:cxn modelId="{E561A0C4-A1D0-4280-A5B7-7E9C0460E45C}" type="presOf" srcId="{CD47E865-82DD-40BC-AEBC-12F80E0CF39E}" destId="{BD55F941-DC1D-435F-9F69-39FB7F4E666A}" srcOrd="0" destOrd="0" presId="urn:microsoft.com/office/officeart/2005/8/layout/venn2"/>
    <dgm:cxn modelId="{5EDD67C5-A8D2-4869-AA76-50F4F4293175}" srcId="{CD47E865-82DD-40BC-AEBC-12F80E0CF39E}" destId="{7B3F757B-9DA2-4091-A23E-CA86316C5E93}" srcOrd="0" destOrd="0" parTransId="{EA12560B-48AD-4EC4-B99E-8AD4C881B071}" sibTransId="{E01E3E15-0B64-4FD9-AE22-E56CFEC62272}"/>
    <dgm:cxn modelId="{962096D5-CBD0-4CF3-A3C3-9AD889AC2470}" type="presOf" srcId="{8F5E5B88-D6A7-49E7-BDCA-0986C56544C9}" destId="{62E43B97-76ED-4EBC-B973-1986B138EFD4}" srcOrd="0" destOrd="0" presId="urn:microsoft.com/office/officeart/2005/8/layout/venn2"/>
    <dgm:cxn modelId="{82C2CADB-25A3-407A-A943-0F5D68E1FE8E}" srcId="{CD47E865-82DD-40BC-AEBC-12F80E0CF39E}" destId="{E954118B-E49D-4E26-B21C-172B4B83AD9E}" srcOrd="4" destOrd="0" parTransId="{2DE634F3-F2B1-4874-9D65-DFC0AB8A076E}" sibTransId="{0347F32E-4940-47B5-B497-0FF126C05100}"/>
    <dgm:cxn modelId="{1B7F14E6-0845-4B45-BD42-1532FA81534A}" srcId="{CD47E865-82DD-40BC-AEBC-12F80E0CF39E}" destId="{C39E58A2-53EF-4D88-A9DD-7B4EF6622C72}" srcOrd="2" destOrd="0" parTransId="{F9C2EAEC-225D-41B7-B094-F79A818D2464}" sibTransId="{0875672C-9169-421B-A5DA-82C6FAB8F627}"/>
    <dgm:cxn modelId="{09BD6D5F-AC11-4732-A087-ED930BA19116}" type="presParOf" srcId="{BD55F941-DC1D-435F-9F69-39FB7F4E666A}" destId="{559C7A11-0E63-4734-9563-B2DF788BBACD}" srcOrd="0" destOrd="0" presId="urn:microsoft.com/office/officeart/2005/8/layout/venn2"/>
    <dgm:cxn modelId="{39D9E447-CB69-421B-A476-80291528871D}" type="presParOf" srcId="{559C7A11-0E63-4734-9563-B2DF788BBACD}" destId="{8AD722A5-5966-4ADB-B73B-35BB99B3941F}" srcOrd="0" destOrd="0" presId="urn:microsoft.com/office/officeart/2005/8/layout/venn2"/>
    <dgm:cxn modelId="{0A113442-D142-4317-8454-5E28E26BDBC7}" type="presParOf" srcId="{559C7A11-0E63-4734-9563-B2DF788BBACD}" destId="{B9C1EBDE-D8E9-4AC4-AA54-6D768D013229}" srcOrd="1" destOrd="0" presId="urn:microsoft.com/office/officeart/2005/8/layout/venn2"/>
    <dgm:cxn modelId="{E01955B0-976D-4170-BF23-B103F1D4E3B3}" type="presParOf" srcId="{BD55F941-DC1D-435F-9F69-39FB7F4E666A}" destId="{E04D0834-0062-4DBF-8818-559C42987509}" srcOrd="1" destOrd="0" presId="urn:microsoft.com/office/officeart/2005/8/layout/venn2"/>
    <dgm:cxn modelId="{90828CDF-FDAD-47A2-898C-B3E0CA2722EC}" type="presParOf" srcId="{E04D0834-0062-4DBF-8818-559C42987509}" destId="{BF1FA344-DC0A-4F08-9831-4DD46E2BC576}" srcOrd="0" destOrd="0" presId="urn:microsoft.com/office/officeart/2005/8/layout/venn2"/>
    <dgm:cxn modelId="{9473F65F-ADE1-43E1-A405-0C6530D69CAD}" type="presParOf" srcId="{E04D0834-0062-4DBF-8818-559C42987509}" destId="{BB3A76FC-6337-4913-97E6-6D5D58AFC951}" srcOrd="1" destOrd="0" presId="urn:microsoft.com/office/officeart/2005/8/layout/venn2"/>
    <dgm:cxn modelId="{B8B9564A-71FF-4244-9A81-188C289BC91A}" type="presParOf" srcId="{BD55F941-DC1D-435F-9F69-39FB7F4E666A}" destId="{527792FA-CCBE-4C85-B44E-FEBACB45EFEF}" srcOrd="2" destOrd="0" presId="urn:microsoft.com/office/officeart/2005/8/layout/venn2"/>
    <dgm:cxn modelId="{F4EA92FD-8E15-4276-8E67-7FC0F4153AA9}" type="presParOf" srcId="{527792FA-CCBE-4C85-B44E-FEBACB45EFEF}" destId="{737E4F2F-C801-4F00-AB5F-6E622B7075E9}" srcOrd="0" destOrd="0" presId="urn:microsoft.com/office/officeart/2005/8/layout/venn2"/>
    <dgm:cxn modelId="{503E742C-1A57-49C8-B4AA-D61F398C590B}" type="presParOf" srcId="{527792FA-CCBE-4C85-B44E-FEBACB45EFEF}" destId="{25E4CB3B-CCEB-4079-8FB5-05895AE4A739}" srcOrd="1" destOrd="0" presId="urn:microsoft.com/office/officeart/2005/8/layout/venn2"/>
    <dgm:cxn modelId="{ABB208D4-64D9-4A5E-B162-9B4DAFDE0B48}" type="presParOf" srcId="{BD55F941-DC1D-435F-9F69-39FB7F4E666A}" destId="{FE7CB5E1-D1EB-4EAB-936A-499F0D9E1826}" srcOrd="3" destOrd="0" presId="urn:microsoft.com/office/officeart/2005/8/layout/venn2"/>
    <dgm:cxn modelId="{A4AC4AC4-8C2E-4F13-AEF6-B5C3B687C9BB}" type="presParOf" srcId="{FE7CB5E1-D1EB-4EAB-936A-499F0D9E1826}" destId="{8644F4FC-8F48-4D24-9C5E-D9E0F0C93A58}" srcOrd="0" destOrd="0" presId="urn:microsoft.com/office/officeart/2005/8/layout/venn2"/>
    <dgm:cxn modelId="{D135968D-D8A5-4A05-AEC0-88E37C377FBC}" type="presParOf" srcId="{FE7CB5E1-D1EB-4EAB-936A-499F0D9E1826}" destId="{9B366CF5-F538-45F8-A691-F0EB94B9CCF0}" srcOrd="1" destOrd="0" presId="urn:microsoft.com/office/officeart/2005/8/layout/venn2"/>
    <dgm:cxn modelId="{E24853DF-8C77-49C5-BB9F-5C9EC00A8620}" type="presParOf" srcId="{BD55F941-DC1D-435F-9F69-39FB7F4E666A}" destId="{1084D5B8-73B3-4161-A40B-3A1137273649}" srcOrd="4" destOrd="0" presId="urn:microsoft.com/office/officeart/2005/8/layout/venn2"/>
    <dgm:cxn modelId="{97AAB5A7-DD88-40FC-81B1-EB4A984ABC2A}" type="presParOf" srcId="{1084D5B8-73B3-4161-A40B-3A1137273649}" destId="{D02FEEEA-91F2-457C-9C16-02CB01758EC3}" srcOrd="0" destOrd="0" presId="urn:microsoft.com/office/officeart/2005/8/layout/venn2"/>
    <dgm:cxn modelId="{ACCA4013-230B-4AC4-BC32-E4016328E5BD}" type="presParOf" srcId="{1084D5B8-73B3-4161-A40B-3A1137273649}" destId="{1D75A4C7-F81F-4D56-AC17-6469FEC93D56}" srcOrd="1" destOrd="0" presId="urn:microsoft.com/office/officeart/2005/8/layout/venn2"/>
    <dgm:cxn modelId="{B7F86B25-392E-4D70-8E46-38ED6BE177B7}" type="presParOf" srcId="{BD55F941-DC1D-435F-9F69-39FB7F4E666A}" destId="{74C4DF92-C531-4ED8-AC55-551D47EF86DA}" srcOrd="5" destOrd="0" presId="urn:microsoft.com/office/officeart/2005/8/layout/venn2"/>
    <dgm:cxn modelId="{81A6517A-EA3B-4E0C-9B33-54AADBE939B0}" type="presParOf" srcId="{74C4DF92-C531-4ED8-AC55-551D47EF86DA}" destId="{62E43B97-76ED-4EBC-B973-1986B138EFD4}" srcOrd="0" destOrd="0" presId="urn:microsoft.com/office/officeart/2005/8/layout/venn2"/>
    <dgm:cxn modelId="{EF8EEBA3-1484-4FDD-80B2-F5FA56432652}" type="presParOf" srcId="{74C4DF92-C531-4ED8-AC55-551D47EF86DA}" destId="{875BEB2A-9282-472B-A1A9-DCE27629F8C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D722A5-5966-4ADB-B73B-35BB99B3941F}">
      <dsp:nvSpPr>
        <dsp:cNvPr id="0" name=""/>
        <dsp:cNvSpPr/>
      </dsp:nvSpPr>
      <dsp:spPr>
        <a:xfrm>
          <a:off x="2020094" y="0"/>
          <a:ext cx="3594100" cy="35941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000" kern="1200"/>
            <a:t>Ponašanje</a:t>
          </a:r>
          <a:endParaRPr lang="en-US" sz="1000" kern="1200" dirty="0"/>
        </a:p>
      </dsp:txBody>
      <dsp:txXfrm>
        <a:off x="3143250" y="179705"/>
        <a:ext cx="1347787" cy="359410"/>
      </dsp:txXfrm>
    </dsp:sp>
    <dsp:sp modelId="{BF1FA344-DC0A-4F08-9831-4DD46E2BC576}">
      <dsp:nvSpPr>
        <dsp:cNvPr id="0" name=""/>
        <dsp:cNvSpPr/>
      </dsp:nvSpPr>
      <dsp:spPr>
        <a:xfrm>
          <a:off x="2289651" y="539114"/>
          <a:ext cx="3054985" cy="30549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000" kern="1200" dirty="0"/>
            <a:t>Kompetencije</a:t>
          </a:r>
          <a:endParaRPr lang="en-US" sz="1000" kern="1200" dirty="0"/>
        </a:p>
      </dsp:txBody>
      <dsp:txXfrm>
        <a:off x="3158412" y="714776"/>
        <a:ext cx="1317462" cy="351323"/>
      </dsp:txXfrm>
    </dsp:sp>
    <dsp:sp modelId="{737E4F2F-C801-4F00-AB5F-6E622B7075E9}">
      <dsp:nvSpPr>
        <dsp:cNvPr id="0" name=""/>
        <dsp:cNvSpPr/>
      </dsp:nvSpPr>
      <dsp:spPr>
        <a:xfrm>
          <a:off x="2559208" y="1078229"/>
          <a:ext cx="2515870" cy="25158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800" b="1" kern="1200" dirty="0">
              <a:solidFill>
                <a:schemeClr val="bg1"/>
              </a:solidFill>
            </a:rPr>
            <a:t>Uverenja 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3166162" y="1251825"/>
        <a:ext cx="1301962" cy="347190"/>
      </dsp:txXfrm>
    </dsp:sp>
    <dsp:sp modelId="{8644F4FC-8F48-4D24-9C5E-D9E0F0C93A58}">
      <dsp:nvSpPr>
        <dsp:cNvPr id="0" name=""/>
        <dsp:cNvSpPr/>
      </dsp:nvSpPr>
      <dsp:spPr>
        <a:xfrm>
          <a:off x="2828766" y="1617344"/>
          <a:ext cx="1976755" cy="1976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000" kern="1200" dirty="0"/>
            <a:t>Identitet </a:t>
          </a:r>
          <a:endParaRPr lang="en-US" sz="1000" kern="1200" dirty="0"/>
        </a:p>
      </dsp:txBody>
      <dsp:txXfrm>
        <a:off x="3283420" y="1795252"/>
        <a:ext cx="1067447" cy="355815"/>
      </dsp:txXfrm>
    </dsp:sp>
    <dsp:sp modelId="{D02FEEEA-91F2-457C-9C16-02CB01758EC3}">
      <dsp:nvSpPr>
        <dsp:cNvPr id="0" name=""/>
        <dsp:cNvSpPr/>
      </dsp:nvSpPr>
      <dsp:spPr>
        <a:xfrm>
          <a:off x="3098324" y="2156460"/>
          <a:ext cx="1437640" cy="14376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000" kern="1200" dirty="0"/>
            <a:t>Misija</a:t>
          </a:r>
          <a:endParaRPr lang="en-US" sz="1000" kern="1200" dirty="0"/>
        </a:p>
      </dsp:txBody>
      <dsp:txXfrm>
        <a:off x="3349911" y="2336164"/>
        <a:ext cx="934466" cy="359410"/>
      </dsp:txXfrm>
    </dsp:sp>
    <dsp:sp modelId="{62E43B97-76ED-4EBC-B973-1986B138EFD4}">
      <dsp:nvSpPr>
        <dsp:cNvPr id="0" name=""/>
        <dsp:cNvSpPr/>
      </dsp:nvSpPr>
      <dsp:spPr>
        <a:xfrm>
          <a:off x="3367881" y="2695575"/>
          <a:ext cx="898525" cy="8985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000" kern="1200" dirty="0"/>
            <a:t>Ja Pedagog</a:t>
          </a:r>
          <a:endParaRPr lang="en-US" sz="1000" kern="1200" dirty="0"/>
        </a:p>
      </dsp:txBody>
      <dsp:txXfrm>
        <a:off x="3499467" y="2920206"/>
        <a:ext cx="635353" cy="449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pPr>
              <a:defRPr/>
            </a:pPr>
            <a:fld id="{1A0CA6FC-A79E-485B-BA65-FE3C672F205C}" type="slidenum">
              <a:rPr lang="en-US" altLang="sr-Latn-RS" smtClean="0">
                <a:solidFill>
                  <a:srgbClr val="121316">
                    <a:lumMod val="75000"/>
                    <a:lumOff val="25000"/>
                  </a:srgbClr>
                </a:solidFill>
              </a:rPr>
              <a:pPr>
                <a:defRPr/>
              </a:pPr>
              <a:t>‹#›</a:t>
            </a:fld>
            <a:endParaRPr lang="en-US" altLang="sr-Latn-R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352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43B69D-7C36-4B92-97BB-CFAF729604EA}" type="slidenum">
              <a:rPr lang="en-US" altLang="sr-Latn-RS" smtClean="0">
                <a:solidFill>
                  <a:srgbClr val="121316">
                    <a:lumMod val="75000"/>
                    <a:lumOff val="25000"/>
                  </a:srgbClr>
                </a:solidFill>
              </a:rPr>
              <a:pPr>
                <a:defRPr/>
              </a:pPr>
              <a:t>‹#›</a:t>
            </a:fld>
            <a:endParaRPr lang="en-US" altLang="sr-Latn-R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46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01622BC-51F2-44F8-9309-956CAD86F886}" type="slidenum">
              <a:rPr lang="en-US" altLang="sr-Latn-RS" smtClean="0">
                <a:solidFill>
                  <a:srgbClr val="121316">
                    <a:lumMod val="75000"/>
                    <a:lumOff val="25000"/>
                  </a:srgbClr>
                </a:solidFill>
              </a:rPr>
              <a:pPr>
                <a:defRPr/>
              </a:pPr>
              <a:t>‹#›</a:t>
            </a:fld>
            <a:endParaRPr lang="en-US" altLang="sr-Latn-R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108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A05CA9-11B5-4039-AADE-0057B347F906}" type="slidenum">
              <a:rPr lang="en-US" altLang="sr-Latn-RS" smtClean="0">
                <a:solidFill>
                  <a:srgbClr val="121316">
                    <a:lumMod val="75000"/>
                    <a:lumOff val="25000"/>
                  </a:srgbClr>
                </a:solidFill>
              </a:rPr>
              <a:pPr>
                <a:defRPr/>
              </a:pPr>
              <a:t>‹#›</a:t>
            </a:fld>
            <a:endParaRPr lang="en-US" altLang="sr-Latn-R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01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FEFCF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FEFCF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1B8B456-4F81-4ED1-80B9-CEC9017C9227}" type="slidenum">
              <a:rPr lang="en-US" altLang="sr-Latn-RS" smtClean="0">
                <a:solidFill>
                  <a:srgbClr val="FEFCF7"/>
                </a:solidFill>
              </a:rPr>
              <a:pPr>
                <a:defRPr/>
              </a:pPr>
              <a:t>‹#›</a:t>
            </a:fld>
            <a:endParaRPr lang="en-US" altLang="sr-Latn-RS">
              <a:solidFill>
                <a:srgbClr val="FEFCF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2592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488C52-7214-43A1-82B7-1F265BFDA389}" type="slidenum">
              <a:rPr lang="en-US" altLang="sr-Latn-RS" smtClean="0">
                <a:solidFill>
                  <a:srgbClr val="121316">
                    <a:lumMod val="75000"/>
                    <a:lumOff val="25000"/>
                  </a:srgbClr>
                </a:solidFill>
              </a:rPr>
              <a:pPr>
                <a:defRPr/>
              </a:pPr>
              <a:t>‹#›</a:t>
            </a:fld>
            <a:endParaRPr lang="en-US" altLang="sr-Latn-R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892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7DB4B-A411-43FE-AA07-9C01C5178747}" type="slidenum">
              <a:rPr lang="en-US" altLang="sr-Latn-RS" smtClean="0">
                <a:solidFill>
                  <a:srgbClr val="121316">
                    <a:lumMod val="75000"/>
                    <a:lumOff val="25000"/>
                  </a:srgbClr>
                </a:solidFill>
              </a:rPr>
              <a:pPr>
                <a:defRPr/>
              </a:pPr>
              <a:t>‹#›</a:t>
            </a:fld>
            <a:endParaRPr lang="en-US" altLang="sr-Latn-R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98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F8AEE-FCAC-484A-BA8E-66A377E729D5}" type="slidenum">
              <a:rPr lang="en-US" altLang="sr-Latn-RS" smtClean="0">
                <a:solidFill>
                  <a:srgbClr val="121316">
                    <a:lumMod val="75000"/>
                    <a:lumOff val="25000"/>
                  </a:srgbClr>
                </a:solidFill>
              </a:rPr>
              <a:pPr>
                <a:defRPr/>
              </a:pPr>
              <a:t>‹#›</a:t>
            </a:fld>
            <a:endParaRPr lang="en-US" altLang="sr-Latn-R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74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542BD-DB9D-48D7-B7DE-499BA386DD72}" type="slidenum">
              <a:rPr lang="en-US" altLang="sr-Latn-RS" smtClean="0">
                <a:solidFill>
                  <a:srgbClr val="121316">
                    <a:lumMod val="75000"/>
                    <a:lumOff val="25000"/>
                  </a:srgbClr>
                </a:solidFill>
              </a:rPr>
              <a:pPr>
                <a:defRPr/>
              </a:pPr>
              <a:t>‹#›</a:t>
            </a:fld>
            <a:endParaRPr lang="en-US" altLang="sr-Latn-R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4867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pPr>
              <a:defRPr/>
            </a:pPr>
            <a:fld id="{C02B0F80-5182-40FC-ACE5-816E93EAA423}" type="slidenum">
              <a:rPr lang="en-US" altLang="sr-Latn-RS" smtClean="0">
                <a:solidFill>
                  <a:srgbClr val="121316">
                    <a:lumMod val="75000"/>
                    <a:lumOff val="25000"/>
                  </a:srgbClr>
                </a:solidFill>
              </a:rPr>
              <a:pPr>
                <a:defRPr/>
              </a:pPr>
              <a:t>‹#›</a:t>
            </a:fld>
            <a:endParaRPr lang="en-US" altLang="sr-Latn-R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240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pPr>
              <a:defRPr/>
            </a:pPr>
            <a:fld id="{7BCEED34-4A36-4D48-B63D-9C5C5C073EDB}" type="slidenum">
              <a:rPr lang="en-US" altLang="sr-Latn-RS" smtClean="0">
                <a:solidFill>
                  <a:srgbClr val="121316">
                    <a:lumMod val="75000"/>
                    <a:lumOff val="25000"/>
                  </a:srgbClr>
                </a:solidFill>
              </a:rPr>
              <a:pPr>
                <a:defRPr/>
              </a:pPr>
              <a:t>‹#›</a:t>
            </a:fld>
            <a:endParaRPr lang="en-US" altLang="sr-Latn-R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62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5FE48C-9509-408C-8DB4-AB8EF1E2B7D8}" type="slidenum">
              <a:rPr lang="en-US" altLang="sr-Latn-RS" smtClean="0">
                <a:solidFill>
                  <a:srgbClr val="121316">
                    <a:lumMod val="75000"/>
                    <a:lumOff val="2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sr-Latn-RS">
              <a:solidFill>
                <a:srgbClr val="121316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29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l1FOKpFY2Q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11Alive/videos/2461081394202376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68133" y="1052736"/>
            <a:ext cx="3276600" cy="3700532"/>
          </a:xfrm>
        </p:spPr>
        <p:txBody>
          <a:bodyPr>
            <a:normAutofit/>
          </a:bodyPr>
          <a:lstStyle/>
          <a:p>
            <a:br>
              <a:rPr lang="sr-Latn-RS" sz="2400" b="1" dirty="0"/>
            </a:br>
            <a:r>
              <a:rPr lang="sr-Latn-RS" sz="2400" b="1" dirty="0"/>
              <a:t>Kompetencije vaspitača za </a:t>
            </a:r>
            <a:r>
              <a:rPr lang="sr-Latn-RS" sz="2400" b="1" dirty="0" err="1"/>
              <a:t>inkluzivno</a:t>
            </a:r>
            <a:r>
              <a:rPr lang="sr-Latn-RS" sz="2400" b="1" dirty="0"/>
              <a:t> vaspitanje i obrazovanje </a:t>
            </a:r>
            <a:br>
              <a:rPr lang="sr-Latn-RS" sz="2400" b="1" dirty="0"/>
            </a:br>
            <a:r>
              <a:rPr lang="en-US" sz="2400" b="1" dirty="0"/>
              <a:t>(</a:t>
            </a:r>
            <a:r>
              <a:rPr lang="sr-Latn-RS" sz="2400" b="1" dirty="0"/>
              <a:t>motivisanost za inkluziju</a:t>
            </a:r>
            <a:r>
              <a:rPr lang="en-US" sz="2400" b="1" dirty="0"/>
              <a:t>)</a:t>
            </a:r>
            <a:endParaRPr lang="sr-Latn-RS" sz="2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sr-Latn-RS" dirty="0" err="1"/>
              <a:t>Prof</a:t>
            </a:r>
            <a:r>
              <a:rPr lang="en-US" dirty="0"/>
              <a:t>.</a:t>
            </a:r>
            <a:r>
              <a:rPr lang="sr-Latn-RS" dirty="0"/>
              <a:t>dr </a:t>
            </a:r>
            <a:r>
              <a:rPr lang="sr-Latn-RS" dirty="0" err="1"/>
              <a:t>Otilia</a:t>
            </a:r>
            <a:r>
              <a:rPr lang="sr-Latn-RS" dirty="0"/>
              <a:t> </a:t>
            </a:r>
            <a:r>
              <a:rPr lang="sr-Latn-RS" dirty="0" err="1"/>
              <a:t>Velieš-Braško</a:t>
            </a:r>
            <a:endParaRPr lang="sr-Latn-RS" dirty="0"/>
          </a:p>
          <a:p>
            <a:pPr algn="r"/>
            <a:r>
              <a:rPr lang="sr-Latn-RS" dirty="0"/>
              <a:t>Uvod u inkluziju, 2021.</a:t>
            </a:r>
          </a:p>
          <a:p>
            <a:pPr algn="r"/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523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5062538" y="115888"/>
            <a:ext cx="7129462" cy="844550"/>
          </a:xfrm>
        </p:spPr>
        <p:txBody>
          <a:bodyPr/>
          <a:lstStyle/>
          <a:p>
            <a:r>
              <a:rPr lang="sr-Latn-RS" dirty="0"/>
              <a:t>Kompetencije za </a:t>
            </a:r>
            <a:r>
              <a:rPr lang="sr-Latn-RS" dirty="0" err="1"/>
              <a:t>inkluziju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3875088" y="908050"/>
            <a:ext cx="8316912" cy="5113338"/>
          </a:xfrm>
        </p:spPr>
        <p:txBody>
          <a:bodyPr>
            <a:noAutofit/>
          </a:bodyPr>
          <a:lstStyle/>
          <a:p>
            <a:pPr algn="l"/>
            <a:r>
              <a:rPr lang="sr-Latn-RS" sz="1600" b="1" dirty="0"/>
              <a:t>1. Vaspitač izražava </a:t>
            </a:r>
            <a:r>
              <a:rPr lang="sr-Latn-RS" sz="1600" b="1" dirty="0">
                <a:solidFill>
                  <a:srgbClr val="0070C0"/>
                </a:solidFill>
              </a:rPr>
              <a:t>pozitivan stav prema </a:t>
            </a:r>
            <a:r>
              <a:rPr lang="sr-Latn-RS" sz="1600" b="1" dirty="0" err="1">
                <a:solidFill>
                  <a:srgbClr val="0070C0"/>
                </a:solidFill>
              </a:rPr>
              <a:t>inkluzivnom</a:t>
            </a:r>
            <a:r>
              <a:rPr lang="sr-Latn-RS" sz="1600" b="1" dirty="0">
                <a:solidFill>
                  <a:srgbClr val="0070C0"/>
                </a:solidFill>
              </a:rPr>
              <a:t> obrazovanju</a:t>
            </a:r>
            <a:r>
              <a:rPr lang="sr-Latn-RS" sz="1600" b="1" dirty="0"/>
              <a:t>.</a:t>
            </a:r>
            <a:endParaRPr lang="en-US" sz="1600" b="1" dirty="0"/>
          </a:p>
          <a:p>
            <a:pPr algn="l"/>
            <a:r>
              <a:rPr lang="sr-Latn-RS" sz="1600" b="1" dirty="0"/>
              <a:t>2. Vaspitač ima savladane programe obuke kojima se povećava </a:t>
            </a:r>
            <a:r>
              <a:rPr lang="sr-Latn-RS" sz="1600" b="1" dirty="0">
                <a:solidFill>
                  <a:srgbClr val="0070C0"/>
                </a:solidFill>
              </a:rPr>
              <a:t>senzibilitet</a:t>
            </a:r>
            <a:r>
              <a:rPr lang="sr-Latn-RS" sz="1600" b="1" dirty="0"/>
              <a:t> za rad sa decom sa smetnjama u razvoju.</a:t>
            </a:r>
            <a:endParaRPr lang="en-US" sz="1600" b="1" dirty="0"/>
          </a:p>
          <a:p>
            <a:pPr algn="l"/>
            <a:r>
              <a:rPr lang="sr-Latn-RS" sz="1600" b="1" dirty="0"/>
              <a:t>3. Vaspitač ima savladane programe obuke </a:t>
            </a:r>
            <a:r>
              <a:rPr lang="sr-Latn-RS" sz="1600" b="1" dirty="0">
                <a:solidFill>
                  <a:srgbClr val="0070C0"/>
                </a:solidFill>
              </a:rPr>
              <a:t>za izradu IOP-a</a:t>
            </a:r>
            <a:r>
              <a:rPr lang="sr-Latn-RS" sz="1600" b="1" dirty="0"/>
              <a:t>, njegovu primenu i evaluaciju.</a:t>
            </a:r>
            <a:endParaRPr lang="en-US" sz="1600" b="1" dirty="0"/>
          </a:p>
          <a:p>
            <a:pPr algn="l"/>
            <a:r>
              <a:rPr lang="sr-Latn-RS" sz="1600" b="1" dirty="0"/>
              <a:t>4. Vaspitač poznaje i u svom radu </a:t>
            </a:r>
            <a:r>
              <a:rPr lang="sr-Latn-RS" sz="1600" b="1" dirty="0">
                <a:solidFill>
                  <a:srgbClr val="0070C0"/>
                </a:solidFill>
              </a:rPr>
              <a:t>primenjuje interaktivne metode </a:t>
            </a:r>
            <a:r>
              <a:rPr lang="sr-Latn-RS" sz="1600" b="1" dirty="0"/>
              <a:t>u vaspitno-obrazovnom procesu i ima primere dobre prakse.</a:t>
            </a:r>
            <a:endParaRPr lang="en-US" sz="1600" b="1" dirty="0"/>
          </a:p>
          <a:p>
            <a:pPr algn="l"/>
            <a:r>
              <a:rPr lang="sr-Latn-RS" sz="1600" b="1" dirty="0"/>
              <a:t>5. Vaspitač realizuje </a:t>
            </a:r>
            <a:r>
              <a:rPr lang="sr-Latn-RS" sz="1600" b="1" dirty="0">
                <a:solidFill>
                  <a:srgbClr val="0070C0"/>
                </a:solidFill>
              </a:rPr>
              <a:t>diferencirane i individualizovane aktivnosti </a:t>
            </a:r>
            <a:r>
              <a:rPr lang="sr-Latn-RS" sz="1600" b="1" dirty="0"/>
              <a:t>i ima primere dobre prakse.</a:t>
            </a:r>
            <a:endParaRPr lang="en-US" sz="1600" b="1" dirty="0"/>
          </a:p>
          <a:p>
            <a:pPr algn="l"/>
            <a:r>
              <a:rPr lang="sr-Latn-RS" sz="1600" b="1" dirty="0"/>
              <a:t>6. Vaspitač poseduje znanja o </a:t>
            </a:r>
            <a:r>
              <a:rPr lang="sr-Latn-RS" sz="1600" b="1" dirty="0">
                <a:solidFill>
                  <a:srgbClr val="0070C0"/>
                </a:solidFill>
              </a:rPr>
              <a:t>obrazovnim, emotivnim i socijalnim potrebama deteta </a:t>
            </a:r>
            <a:r>
              <a:rPr lang="sr-Latn-RS" sz="1600" b="1" dirty="0"/>
              <a:t>i uvažava ih u svom radu.</a:t>
            </a:r>
            <a:endParaRPr lang="en-US" sz="1600" b="1" dirty="0"/>
          </a:p>
          <a:p>
            <a:pPr algn="l"/>
            <a:r>
              <a:rPr lang="sr-Latn-RS" sz="1600" b="1" dirty="0"/>
              <a:t>7. Vaspitač poseduje veštine </a:t>
            </a:r>
            <a:r>
              <a:rPr lang="sr-Latn-RS" sz="1600" b="1" dirty="0">
                <a:solidFill>
                  <a:srgbClr val="0070C0"/>
                </a:solidFill>
              </a:rPr>
              <a:t>vođenja i organizovanja grupe</a:t>
            </a:r>
            <a:r>
              <a:rPr lang="sr-Latn-RS" sz="1600" b="1" dirty="0"/>
              <a:t>.</a:t>
            </a:r>
            <a:endParaRPr lang="en-US" sz="1600" b="1" dirty="0"/>
          </a:p>
          <a:p>
            <a:pPr algn="l"/>
            <a:r>
              <a:rPr lang="sr-Latn-RS" sz="1600" b="1" dirty="0"/>
              <a:t>8. Vaspitač poseduje </a:t>
            </a:r>
            <a:r>
              <a:rPr lang="sr-Latn-RS" sz="1600" b="1" dirty="0">
                <a:solidFill>
                  <a:srgbClr val="0070C0"/>
                </a:solidFill>
              </a:rPr>
              <a:t>visoke kompetencije u saradnji sa roditeljima </a:t>
            </a:r>
            <a:r>
              <a:rPr lang="sr-Latn-RS" sz="1600" b="1" dirty="0"/>
              <a:t>i razrešavanju delikatnih situacija.</a:t>
            </a:r>
            <a:endParaRPr lang="en-US" sz="1600" b="1" dirty="0"/>
          </a:p>
          <a:p>
            <a:pPr algn="l"/>
            <a:r>
              <a:rPr lang="sr-Latn-RS" sz="1600" b="1" dirty="0"/>
              <a:t>9. Vaspitač ostvaruje dobru saradnju sa </a:t>
            </a:r>
            <a:r>
              <a:rPr lang="sr-Latn-RS" sz="1600" b="1" dirty="0">
                <a:solidFill>
                  <a:srgbClr val="0070C0"/>
                </a:solidFill>
              </a:rPr>
              <a:t>članovima kolektiva</a:t>
            </a:r>
            <a:r>
              <a:rPr lang="sr-Latn-RS" sz="1600" b="1" dirty="0"/>
              <a:t>.</a:t>
            </a:r>
            <a:endParaRPr lang="en-US" sz="1600" b="1" dirty="0"/>
          </a:p>
          <a:p>
            <a:pPr algn="l"/>
            <a:r>
              <a:rPr lang="sr-Latn-RS" sz="1600" b="1" dirty="0"/>
              <a:t>10. Vaspitač poseduje veštine </a:t>
            </a:r>
            <a:r>
              <a:rPr lang="sr-Latn-RS" sz="1600" b="1" dirty="0">
                <a:solidFill>
                  <a:srgbClr val="0070C0"/>
                </a:solidFill>
              </a:rPr>
              <a:t>timskog rada</a:t>
            </a:r>
            <a:r>
              <a:rPr lang="sr-Latn-RS" sz="1600" b="1" dirty="0"/>
              <a:t>.</a:t>
            </a:r>
            <a:endParaRPr lang="en-US" sz="1600" b="1" dirty="0"/>
          </a:p>
          <a:p>
            <a:pPr algn="l"/>
            <a:r>
              <a:rPr lang="sr-Latn-RS" sz="1600" b="1" dirty="0"/>
              <a:t>11. Vaspitač aktivno učestvuje u radu </a:t>
            </a:r>
            <a:r>
              <a:rPr lang="sr-Latn-RS" sz="1600" b="1" dirty="0">
                <a:solidFill>
                  <a:srgbClr val="0070C0"/>
                </a:solidFill>
              </a:rPr>
              <a:t>stručnih aktiva i timova</a:t>
            </a:r>
            <a:r>
              <a:rPr lang="sr-Latn-RS" sz="1600" b="1" dirty="0"/>
              <a:t>.</a:t>
            </a:r>
            <a:endParaRPr lang="en-US" sz="1600" b="1" dirty="0"/>
          </a:p>
          <a:p>
            <a:pPr algn="l"/>
            <a:r>
              <a:rPr lang="sr-Latn-RS" sz="1600" b="1" dirty="0"/>
              <a:t>12. Vaspitač </a:t>
            </a:r>
            <a:r>
              <a:rPr lang="sr-Latn-RS" sz="1600" b="1" dirty="0">
                <a:solidFill>
                  <a:srgbClr val="0070C0"/>
                </a:solidFill>
              </a:rPr>
              <a:t>poznaje zakonsku regulativu </a:t>
            </a:r>
            <a:r>
              <a:rPr lang="sr-Latn-RS" sz="1600" b="1" dirty="0"/>
              <a:t>iz oblasti vaspitanja i obrazovanja, kao i ostala relevantna dokumenta (Nacionalnu strategiju, Konvenciju o pravima deteta i sl.).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005179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9617" y="568326"/>
            <a:ext cx="7663259" cy="1560513"/>
          </a:xfrm>
        </p:spPr>
        <p:txBody>
          <a:bodyPr/>
          <a:lstStyle/>
          <a:p>
            <a:pPr algn="ctr"/>
            <a:r>
              <a:rPr lang="sr-Latn-RS" sz="3200" dirty="0"/>
              <a:t>Specifične kompetencije za </a:t>
            </a:r>
            <a:r>
              <a:rPr lang="sr-Latn-RS" sz="3200" dirty="0" err="1"/>
              <a:t>inkluzivno</a:t>
            </a:r>
            <a:r>
              <a:rPr lang="sr-Latn-RS" sz="3200" dirty="0"/>
              <a:t> vaspitanje i obrazovanje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5920" y="2438400"/>
            <a:ext cx="4926955" cy="3651250"/>
          </a:xfrm>
        </p:spPr>
        <p:txBody>
          <a:bodyPr/>
          <a:lstStyle/>
          <a:p>
            <a:endParaRPr lang="sr-Latn-RS" sz="3200" dirty="0"/>
          </a:p>
          <a:p>
            <a:r>
              <a:rPr lang="sr-Latn-RS" sz="3200" b="1" dirty="0"/>
              <a:t>Pedagoške kompetencije</a:t>
            </a:r>
          </a:p>
          <a:p>
            <a:r>
              <a:rPr lang="sr-Latn-RS" sz="3200" b="1" dirty="0"/>
              <a:t>Psihološke kompetencije</a:t>
            </a:r>
          </a:p>
          <a:p>
            <a:r>
              <a:rPr lang="sr-Latn-RS" sz="3200" b="1" dirty="0"/>
              <a:t>Metodičke kompetencije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69107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518150" y="568325"/>
            <a:ext cx="6673850" cy="1560513"/>
          </a:xfrm>
        </p:spPr>
        <p:txBody>
          <a:bodyPr/>
          <a:lstStyle/>
          <a:p>
            <a:r>
              <a:rPr lang="sr-Latn-RS" dirty="0"/>
              <a:t>Pogodite šta je!?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23593" y="3356992"/>
            <a:ext cx="76850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IUEMUMKĐPKAULORENTKJEEENCRI</a:t>
            </a:r>
          </a:p>
        </p:txBody>
      </p:sp>
    </p:spTree>
    <p:extLst>
      <p:ext uri="{BB962C8B-B14F-4D97-AF65-F5344CB8AC3E}">
        <p14:creationId xmlns:p14="http://schemas.microsoft.com/office/powerpoint/2010/main" val="1377249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714810">
            <a:off x="1989853" y="3136614"/>
            <a:ext cx="79624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/>
              <a:t>MEĐU</a:t>
            </a:r>
            <a:r>
              <a:rPr lang="sr-Latn-RS" sz="3200" b="1" dirty="0"/>
              <a:t>-</a:t>
            </a:r>
            <a:r>
              <a:rPr lang="vi-VN" sz="3200" b="1" dirty="0"/>
              <a:t>KURIKULARN</a:t>
            </a:r>
            <a:r>
              <a:rPr lang="sr-Latn-RS" sz="32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vi-VN" sz="3200" b="1" dirty="0">
                <a:cs typeface="Arial" panose="020B0604020202020204" pitchFamily="34" charset="0"/>
              </a:rPr>
              <a:t> </a:t>
            </a:r>
            <a:r>
              <a:rPr lang="sr-Latn-RS" sz="3200" b="1" dirty="0"/>
              <a:t> </a:t>
            </a:r>
            <a:r>
              <a:rPr lang="vi-VN" sz="3200" b="1" dirty="0"/>
              <a:t>KOMPETENCIJ</a:t>
            </a:r>
            <a:r>
              <a:rPr lang="sr-Latn-RS" sz="32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857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7609" y="568326"/>
            <a:ext cx="7735267" cy="1560513"/>
          </a:xfrm>
        </p:spPr>
        <p:txBody>
          <a:bodyPr>
            <a:normAutofit fontScale="90000"/>
          </a:bodyPr>
          <a:lstStyle/>
          <a:p>
            <a:r>
              <a:rPr lang="sr-Latn-RS" dirty="0">
                <a:latin typeface="+mn-lt"/>
              </a:rPr>
              <a:t>M</a:t>
            </a:r>
            <a:r>
              <a:rPr lang="vi-VN" dirty="0">
                <a:latin typeface="+mn-lt"/>
              </a:rPr>
              <a:t>eđukurikularn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vi-VN" dirty="0">
                <a:latin typeface="+mn-lt"/>
              </a:rPr>
              <a:t> kompetencij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br>
              <a:rPr lang="sr-Latn-RS" dirty="0">
                <a:latin typeface="+mn-lt"/>
              </a:rPr>
            </a:br>
            <a:r>
              <a:rPr lang="sr-Latn-RS" i="1" dirty="0" err="1">
                <a:latin typeface="+mn-lt"/>
              </a:rPr>
              <a:t>Cross</a:t>
            </a:r>
            <a:r>
              <a:rPr lang="sr-Latn-RS" i="1" dirty="0">
                <a:latin typeface="+mn-lt"/>
              </a:rPr>
              <a:t>-</a:t>
            </a:r>
            <a:r>
              <a:rPr lang="sr-Latn-RS" i="1" dirty="0" err="1">
                <a:latin typeface="+mn-lt"/>
              </a:rPr>
              <a:t>Curricular</a:t>
            </a:r>
            <a:r>
              <a:rPr lang="sr-Latn-RS" i="1" dirty="0">
                <a:latin typeface="+mn-lt"/>
              </a:rPr>
              <a:t> </a:t>
            </a:r>
            <a:r>
              <a:rPr lang="sr-Latn-RS" i="1" dirty="0" err="1">
                <a:latin typeface="+mn-lt"/>
              </a:rPr>
              <a:t>Competencies</a:t>
            </a:r>
            <a:r>
              <a:rPr lang="vi-VN" i="1" dirty="0">
                <a:latin typeface="+mn-lt"/>
              </a:rPr>
              <a:t> </a:t>
            </a:r>
            <a:endParaRPr lang="en-US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Cyrl-RS" sz="2800" dirty="0"/>
              <a:t>podrazumevaju </a:t>
            </a:r>
            <a:r>
              <a:rPr lang="sr-Cyrl-RS" sz="2800" dirty="0">
                <a:solidFill>
                  <a:srgbClr val="0070C0"/>
                </a:solidFill>
              </a:rPr>
              <a:t>dinamičnije i </a:t>
            </a:r>
            <a:r>
              <a:rPr lang="sr-Cyrl-RS" sz="2800" dirty="0" err="1">
                <a:solidFill>
                  <a:srgbClr val="0070C0"/>
                </a:solidFill>
              </a:rPr>
              <a:t>angažovanije</a:t>
            </a:r>
            <a:r>
              <a:rPr lang="sr-Cyrl-RS" sz="2800" dirty="0">
                <a:solidFill>
                  <a:srgbClr val="0070C0"/>
                </a:solidFill>
              </a:rPr>
              <a:t> kombinovanje znanja, veština i stavova </a:t>
            </a:r>
            <a:r>
              <a:rPr lang="sr-Cyrl-RS" sz="2800" dirty="0"/>
              <a:t>relevantnih za različite realne kontekste u kojima se one funkcionalno primenjuju. </a:t>
            </a:r>
            <a:endParaRPr lang="sr-Latn-RS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vi-VN" sz="2800" dirty="0">
                <a:solidFill>
                  <a:srgbClr val="0070C0"/>
                </a:solidFill>
              </a:rPr>
              <a:t>ključnim i međupredmetnim </a:t>
            </a:r>
            <a:r>
              <a:rPr lang="vi-VN" sz="2800" dirty="0"/>
              <a:t>kompetencijama</a:t>
            </a:r>
            <a:r>
              <a:rPr lang="sr-Latn-RS" sz="2800" dirty="0"/>
              <a:t> - </a:t>
            </a:r>
            <a:r>
              <a:rPr lang="pt-BR" sz="2800" i="1" dirty="0"/>
              <a:t>Zakonu o osnovama sistema obrazovanja i vaspitanja </a:t>
            </a:r>
            <a:r>
              <a:rPr lang="pt-BR" sz="2800" dirty="0"/>
              <a:t>("</a:t>
            </a:r>
            <a:r>
              <a:rPr lang="pt-BR" sz="2800" i="1" dirty="0"/>
              <a:t>Sl. glasnik RS</a:t>
            </a:r>
            <a:r>
              <a:rPr lang="pt-BR" sz="2800" dirty="0"/>
              <a:t>", br. 88/2017 i 27/2018) 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1612917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F7FD9B28-D4CE-4960-9CA8-20C433BC28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C755812-A347-4BC6-99B0-4F9005146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2" name="Freeform 15">
              <a:extLst>
                <a:ext uri="{FF2B5EF4-FFF2-40B4-BE49-F238E27FC236}">
                  <a16:creationId xmlns:a16="http://schemas.microsoft.com/office/drawing/2014/main" id="{C01C931E-CA16-482B-862A-5CC7FD0E9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7B5CF36-88AE-4085-B580-4618B48281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D877858-43DB-478C-BC84-9DACF1A10C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99" y="911516"/>
            <a:ext cx="6898017" cy="4797832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4170ABC-ADB2-4391-89AD-49DF2FC59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2528" y="2176009"/>
            <a:ext cx="385174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852528" y="2438399"/>
            <a:ext cx="3851743" cy="3661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320040" defTabSz="914400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</a:pPr>
            <a:r>
              <a:rPr lang="en-US" b="1" i="1">
                <a:solidFill>
                  <a:schemeClr val="tx2">
                    <a:lumMod val="75000"/>
                    <a:lumOff val="25000"/>
                  </a:schemeClr>
                </a:solidFill>
              </a:rPr>
              <a:t>Zmaj sa 12 glava</a:t>
            </a:r>
            <a:endParaRPr lang="en-US" i="1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164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E34A09B-EF49-479F-B4E4-C920ECA15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D0F83F5-4F46-4F8A-B2CF-5912FBBDD3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7263" cy="6858000"/>
          </a:xfrm>
          <a:prstGeom prst="rect">
            <a:avLst/>
          </a:prstGeom>
        </p:spPr>
      </p:pic>
      <p:sp>
        <p:nvSpPr>
          <p:cNvPr id="16" name="Round Same Side Corner Rectangle 26">
            <a:extLst>
              <a:ext uri="{FF2B5EF4-FFF2-40B4-BE49-F238E27FC236}">
                <a16:creationId xmlns:a16="http://schemas.microsoft.com/office/drawing/2014/main" id="{AA893521-8B8B-4BE1-AC9E-A5D85CD24E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4642756" y="-1209558"/>
            <a:ext cx="5911022" cy="9177992"/>
          </a:xfrm>
          <a:prstGeom prst="round2SameRect">
            <a:avLst>
              <a:gd name="adj1" fmla="val 4804"/>
              <a:gd name="adj2" fmla="val 0"/>
            </a:avLst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38">
            <a:extLst>
              <a:ext uri="{FF2B5EF4-FFF2-40B4-BE49-F238E27FC236}">
                <a16:creationId xmlns:a16="http://schemas.microsoft.com/office/drawing/2014/main" id="{5BE1772C-2599-41E1-B9BF-EAD3D50D1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5928" y="621136"/>
            <a:ext cx="8986072" cy="5516602"/>
          </a:xfrm>
          <a:custGeom>
            <a:avLst/>
            <a:gdLst>
              <a:gd name="connsiteX0" fmla="*/ 135819 w 8986072"/>
              <a:gd name="connsiteY0" fmla="*/ 0 h 5516602"/>
              <a:gd name="connsiteX1" fmla="*/ 8986072 w 8986072"/>
              <a:gd name="connsiteY1" fmla="*/ 0 h 5516602"/>
              <a:gd name="connsiteX2" fmla="*/ 8986072 w 8986072"/>
              <a:gd name="connsiteY2" fmla="*/ 5516602 h 5516602"/>
              <a:gd name="connsiteX3" fmla="*/ 135819 w 8986072"/>
              <a:gd name="connsiteY3" fmla="*/ 5516602 h 5516602"/>
              <a:gd name="connsiteX4" fmla="*/ 0 w 8986072"/>
              <a:gd name="connsiteY4" fmla="*/ 5380783 h 5516602"/>
              <a:gd name="connsiteX5" fmla="*/ 0 w 8986072"/>
              <a:gd name="connsiteY5" fmla="*/ 135819 h 5516602"/>
              <a:gd name="connsiteX6" fmla="*/ 135819 w 8986072"/>
              <a:gd name="connsiteY6" fmla="*/ 0 h 5516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86072" h="5516602">
                <a:moveTo>
                  <a:pt x="135819" y="0"/>
                </a:moveTo>
                <a:lnTo>
                  <a:pt x="8986072" y="0"/>
                </a:lnTo>
                <a:lnTo>
                  <a:pt x="8986072" y="5516602"/>
                </a:lnTo>
                <a:lnTo>
                  <a:pt x="135819" y="5516602"/>
                </a:lnTo>
                <a:cubicBezTo>
                  <a:pt x="60808" y="5516602"/>
                  <a:pt x="0" y="5455794"/>
                  <a:pt x="0" y="5380783"/>
                </a:cubicBezTo>
                <a:lnTo>
                  <a:pt x="0" y="135819"/>
                </a:lnTo>
                <a:cubicBezTo>
                  <a:pt x="0" y="60808"/>
                  <a:pt x="60808" y="0"/>
                  <a:pt x="135819" y="0"/>
                </a:cubicBezTo>
                <a:close/>
              </a:path>
            </a:pathLst>
          </a:cu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564596" y="1023867"/>
            <a:ext cx="3793678" cy="3349641"/>
          </a:xfrm>
        </p:spPr>
        <p:txBody>
          <a:bodyPr>
            <a:normAutofit/>
          </a:bodyPr>
          <a:lstStyle/>
          <a:p>
            <a:r>
              <a:rPr lang="sr-Latn-RS">
                <a:solidFill>
                  <a:schemeClr val="bg1"/>
                </a:solidFill>
              </a:rPr>
              <a:t>Ali budite ovakav zmaj!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3564596" y="4945377"/>
            <a:ext cx="3793678" cy="1037760"/>
          </a:xfrm>
        </p:spPr>
        <p:txBody>
          <a:bodyPr>
            <a:normAutofit/>
          </a:bodyPr>
          <a:lstStyle/>
          <a:p>
            <a:r>
              <a:rPr lang="sr-Latn-RS" i="1"/>
              <a:t>Hvala na pažnji!</a:t>
            </a:r>
            <a:endParaRPr lang="en-US" i="1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9DFA1E9-4670-41CE-8750-2D790BCCE5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77460" y="4629095"/>
            <a:ext cx="694944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2" name="Round Same Side Corner Rectangle 28">
            <a:extLst>
              <a:ext uri="{FF2B5EF4-FFF2-40B4-BE49-F238E27FC236}">
                <a16:creationId xmlns:a16="http://schemas.microsoft.com/office/drawing/2014/main" id="{7EE52EB3-027B-411C-997C-24D4C5C3A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111802" y="1062277"/>
            <a:ext cx="5516602" cy="4634319"/>
          </a:xfrm>
          <a:prstGeom prst="round2SameRect">
            <a:avLst>
              <a:gd name="adj1" fmla="val 0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011" y="2070206"/>
            <a:ext cx="3347435" cy="263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380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450FF14-6377-4F15-A50C-6E804489FF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976DA3-C060-4FDB-8C02-D2E680317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6514" y="568345"/>
            <a:ext cx="3877757" cy="1560716"/>
          </a:xfrm>
        </p:spPr>
        <p:txBody>
          <a:bodyPr>
            <a:normAutofit/>
          </a:bodyPr>
          <a:lstStyle/>
          <a:p>
            <a:r>
              <a:rPr lang="en-US" dirty="0" err="1"/>
              <a:t>Preporuka</a:t>
            </a:r>
            <a:r>
              <a:rPr lang="en-US" dirty="0"/>
              <a:t>, </a:t>
            </a:r>
            <a:r>
              <a:rPr lang="en-US" dirty="0" err="1"/>
              <a:t>pogledajte</a:t>
            </a:r>
            <a:endParaRPr lang="sr-Latn-RS" dirty="0"/>
          </a:p>
        </p:txBody>
      </p:sp>
      <p:sp>
        <p:nvSpPr>
          <p:cNvPr id="11" name="Rounded Rectangle 13">
            <a:extLst>
              <a:ext uri="{FF2B5EF4-FFF2-40B4-BE49-F238E27FC236}">
                <a16:creationId xmlns:a16="http://schemas.microsoft.com/office/drawing/2014/main" id="{3A3A5C02-9E21-4315-9391-21C9E66CB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229" y="1534308"/>
            <a:ext cx="6494910" cy="4358546"/>
          </a:xfrm>
          <a:prstGeom prst="roundRect">
            <a:avLst>
              <a:gd name="adj" fmla="val 2462"/>
            </a:avLst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F0BC26-1E3E-4120-A769-E32038EC8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447" y="2085480"/>
            <a:ext cx="5834652" cy="3267405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F67D375-84C5-4EFB-AF77-DE352BC52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26514" y="2176009"/>
            <a:ext cx="387775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BAE2C-97A3-48E5-AD85-7819141F9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6514" y="2438400"/>
            <a:ext cx="3877757" cy="3651504"/>
          </a:xfrm>
        </p:spPr>
        <p:txBody>
          <a:bodyPr>
            <a:normAutofit/>
          </a:bodyPr>
          <a:lstStyle/>
          <a:p>
            <a:r>
              <a:rPr lang="sr-Latn-RS" dirty="0">
                <a:hlinkClick r:id="rId3"/>
              </a:rPr>
              <a:t>https://www.youtube.com/watch?v=Bl1FOKpFY2Q</a:t>
            </a:r>
            <a:r>
              <a:rPr lang="en-US" dirty="0"/>
              <a:t> </a:t>
            </a:r>
          </a:p>
          <a:p>
            <a:r>
              <a:rPr lang="en-US" dirty="0"/>
              <a:t>UMBRELLA | **Award- Winning** and Oscar® Qualified CGI Animated Short Film 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27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Paradigma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je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“</a:t>
            </a:r>
            <a:r>
              <a:rPr lang="en-US" dirty="0" err="1"/>
              <a:t>vidimo</a:t>
            </a:r>
            <a:r>
              <a:rPr lang="en-US" dirty="0"/>
              <a:t>” </a:t>
            </a:r>
            <a:r>
              <a:rPr lang="en-US" dirty="0" err="1"/>
              <a:t>svet</a:t>
            </a:r>
            <a:r>
              <a:rPr lang="en-US" dirty="0"/>
              <a:t> - ne </a:t>
            </a:r>
            <a:r>
              <a:rPr lang="en-US" dirty="0" err="1"/>
              <a:t>očima</a:t>
            </a:r>
            <a:r>
              <a:rPr lang="en-US" dirty="0"/>
              <a:t>,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b="1" dirty="0" err="1">
                <a:solidFill>
                  <a:srgbClr val="C00000"/>
                </a:solidFill>
              </a:rPr>
              <a:t>preko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doživljaja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en-US" b="1" dirty="0" err="1">
                <a:solidFill>
                  <a:srgbClr val="C00000"/>
                </a:solidFill>
              </a:rPr>
              <a:t>shvatanja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en-US" b="1" dirty="0" err="1">
                <a:solidFill>
                  <a:srgbClr val="C00000"/>
                </a:solidFill>
              </a:rPr>
              <a:t>tumačenja</a:t>
            </a:r>
            <a:r>
              <a:rPr lang="sr-Latn-RS" b="1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endParaRPr lang="sr-Latn-RS" dirty="0"/>
          </a:p>
          <a:p>
            <a:r>
              <a:rPr lang="en-US" dirty="0" err="1"/>
              <a:t>Nasuprot</a:t>
            </a:r>
            <a:r>
              <a:rPr lang="en-US" dirty="0"/>
              <a:t>  </a:t>
            </a:r>
            <a:r>
              <a:rPr lang="en-US" dirty="0" err="1"/>
              <a:t>tradicionalnim</a:t>
            </a:r>
            <a:r>
              <a:rPr lang="en-US" dirty="0"/>
              <a:t>  </a:t>
            </a:r>
            <a:r>
              <a:rPr lang="en-US" dirty="0" err="1"/>
              <a:t>pozitivističkim</a:t>
            </a:r>
            <a:r>
              <a:rPr lang="en-US" dirty="0"/>
              <a:t>  </a:t>
            </a:r>
            <a:r>
              <a:rPr lang="en-US" dirty="0" err="1"/>
              <a:t>shvatanjima</a:t>
            </a:r>
            <a:r>
              <a:rPr lang="en-US" dirty="0"/>
              <a:t>  </a:t>
            </a:r>
            <a:r>
              <a:rPr lang="en-US" dirty="0" err="1"/>
              <a:t>pogleda</a:t>
            </a:r>
            <a:r>
              <a:rPr lang="en-US" dirty="0"/>
              <a:t>  </a:t>
            </a:r>
            <a:r>
              <a:rPr lang="en-US" dirty="0" err="1"/>
              <a:t>na</a:t>
            </a:r>
            <a:r>
              <a:rPr lang="en-US" dirty="0"/>
              <a:t>  </a:t>
            </a:r>
            <a:r>
              <a:rPr lang="en-US" dirty="0" err="1"/>
              <a:t>svet</a:t>
            </a:r>
            <a:r>
              <a:rPr lang="en-US" dirty="0"/>
              <a:t>  </a:t>
            </a:r>
            <a:r>
              <a:rPr lang="en-US" dirty="0" err="1"/>
              <a:t>stoji</a:t>
            </a:r>
            <a:r>
              <a:rPr lang="sr-Latn-RS" dirty="0"/>
              <a:t>,</a:t>
            </a:r>
            <a:r>
              <a:rPr lang="en-US" dirty="0"/>
              <a:t>  </a:t>
            </a:r>
            <a:r>
              <a:rPr lang="en-US" b="1" dirty="0" err="1"/>
              <a:t>konstruktivizam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nova </a:t>
            </a:r>
            <a:r>
              <a:rPr lang="en-US" b="1" dirty="0" err="1"/>
              <a:t>paradigma</a:t>
            </a:r>
            <a:r>
              <a:rPr lang="en-US" b="1" dirty="0"/>
              <a:t> </a:t>
            </a:r>
            <a:r>
              <a:rPr lang="en-US" dirty="0"/>
              <a:t>u </a:t>
            </a:r>
            <a:r>
              <a:rPr lang="en-US" dirty="0" err="1"/>
              <a:t>naučnoj</a:t>
            </a:r>
            <a:r>
              <a:rPr lang="en-US" dirty="0"/>
              <a:t> </a:t>
            </a:r>
            <a:r>
              <a:rPr lang="en-US" dirty="0" err="1"/>
              <a:t>metodologiji</a:t>
            </a:r>
            <a:r>
              <a:rPr lang="en-US" dirty="0"/>
              <a:t>, </a:t>
            </a:r>
            <a:r>
              <a:rPr lang="en-US" b="1" dirty="0"/>
              <a:t>a</a:t>
            </a:r>
            <a:r>
              <a:rPr lang="sr-Latn-RS" b="1" dirty="0"/>
              <a:t>li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u </a:t>
            </a:r>
            <a:r>
              <a:rPr lang="en-US" b="1" dirty="0" err="1"/>
              <a:t>vaspitanju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obrazovanju</a:t>
            </a:r>
            <a:r>
              <a:rPr lang="en-US" dirty="0"/>
              <a:t> </a:t>
            </a:r>
            <a:r>
              <a:rPr lang="en-US" dirty="0" err="1"/>
              <a:t>uopšte</a:t>
            </a:r>
            <a:r>
              <a:rPr lang="en-US" dirty="0"/>
              <a:t>.</a:t>
            </a:r>
            <a:endParaRPr lang="sr-Latn-RS" dirty="0"/>
          </a:p>
          <a:p>
            <a:endParaRPr lang="sr-Latn-RS" dirty="0"/>
          </a:p>
          <a:p>
            <a:r>
              <a:rPr lang="en-US" dirty="0" err="1"/>
              <a:t>Konstruktivistička</a:t>
            </a:r>
            <a:r>
              <a:rPr lang="en-US" dirty="0"/>
              <a:t>, nova </a:t>
            </a:r>
            <a:r>
              <a:rPr lang="en-US" dirty="0" err="1"/>
              <a:t>paradigma</a:t>
            </a:r>
            <a:r>
              <a:rPr lang="en-US" dirty="0"/>
              <a:t>, </a:t>
            </a:r>
            <a:r>
              <a:rPr lang="en-US" dirty="0" err="1"/>
              <a:t>bazirana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b="1" dirty="0" err="1">
                <a:solidFill>
                  <a:srgbClr val="C00000"/>
                </a:solidFill>
              </a:rPr>
              <a:t>humanističkim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holističkim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shvatanjima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deteta</a:t>
            </a:r>
            <a:r>
              <a:rPr lang="en-US" b="1" dirty="0">
                <a:solidFill>
                  <a:srgbClr val="C00000"/>
                </a:solidFill>
              </a:rPr>
              <a:t> u </a:t>
            </a:r>
            <a:r>
              <a:rPr lang="en-US" b="1" dirty="0" err="1">
                <a:solidFill>
                  <a:srgbClr val="C00000"/>
                </a:solidFill>
              </a:rPr>
              <a:t>procesu</a:t>
            </a:r>
            <a:r>
              <a:rPr lang="en-US" b="1" dirty="0"/>
              <a:t> </a:t>
            </a:r>
            <a:r>
              <a:rPr lang="en-US" dirty="0" err="1"/>
              <a:t>vaspitanja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. </a:t>
            </a:r>
            <a:endParaRPr lang="sr-Latn-R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349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5" y="568326"/>
            <a:ext cx="8311331" cy="1560513"/>
          </a:xfrm>
        </p:spPr>
        <p:txBody>
          <a:bodyPr>
            <a:normAutofit/>
          </a:bodyPr>
          <a:lstStyle/>
          <a:p>
            <a:pPr algn="ctr"/>
            <a:r>
              <a:rPr lang="sr-Latn-RS" sz="2800" dirty="0"/>
              <a:t>Sa promenom obrazovne paradigme, potrebno je da se menja i  </a:t>
            </a:r>
            <a:br>
              <a:rPr lang="sr-Latn-RS" sz="2800" dirty="0"/>
            </a:br>
            <a:r>
              <a:rPr lang="sr-Latn-RS" sz="2800" b="1" dirty="0">
                <a:solidFill>
                  <a:srgbClr val="FFC000"/>
                </a:solidFill>
              </a:rPr>
              <a:t>personalna profesionalna paradigma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762504"/>
              </p:ext>
            </p:extLst>
          </p:nvPr>
        </p:nvGraphicFramePr>
        <p:xfrm>
          <a:off x="2462212" y="2286000"/>
          <a:ext cx="7634288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subTitle" idx="4294967295"/>
          </p:nvPr>
        </p:nvSpPr>
        <p:spPr>
          <a:xfrm>
            <a:off x="4924425" y="5949950"/>
            <a:ext cx="7267575" cy="619125"/>
          </a:xfrm>
        </p:spPr>
        <p:txBody>
          <a:bodyPr>
            <a:noAutofit/>
          </a:bodyPr>
          <a:lstStyle/>
          <a:p>
            <a:r>
              <a:rPr lang="sr-Latn-RS" b="1" i="1" dirty="0">
                <a:solidFill>
                  <a:schemeClr val="tx1"/>
                </a:solidFill>
              </a:rPr>
              <a:t>Struktura lične paradigme</a:t>
            </a:r>
          </a:p>
          <a:p>
            <a:pPr algn="r"/>
            <a:r>
              <a:rPr lang="sr-Latn-RS" i="1" dirty="0">
                <a:solidFill>
                  <a:schemeClr val="tx1"/>
                </a:solidFill>
              </a:rPr>
              <a:t>(</a:t>
            </a:r>
            <a:r>
              <a:rPr lang="sr-Latn-RS" i="1" dirty="0" err="1">
                <a:solidFill>
                  <a:schemeClr val="tx1"/>
                </a:solidFill>
              </a:rPr>
              <a:t>Korthangen</a:t>
            </a:r>
            <a:r>
              <a:rPr lang="sr-Latn-RS" i="1" dirty="0">
                <a:solidFill>
                  <a:schemeClr val="tx1"/>
                </a:solidFill>
              </a:rPr>
              <a:t>, 2004  prema </a:t>
            </a:r>
            <a:r>
              <a:rPr lang="sr-Latn-RS" i="1" dirty="0" err="1">
                <a:solidFill>
                  <a:schemeClr val="tx1"/>
                </a:solidFill>
              </a:rPr>
              <a:t>Požgaj</a:t>
            </a:r>
            <a:r>
              <a:rPr lang="sr-Latn-RS" i="1" dirty="0">
                <a:solidFill>
                  <a:schemeClr val="tx1"/>
                </a:solidFill>
              </a:rPr>
              <a:t> i </a:t>
            </a:r>
            <a:r>
              <a:rPr lang="sr-Latn-RS" i="1" dirty="0" err="1">
                <a:solidFill>
                  <a:schemeClr val="tx1"/>
                </a:solidFill>
              </a:rPr>
              <a:t>Šporčić</a:t>
            </a:r>
            <a:r>
              <a:rPr lang="sr-Latn-RS" i="1" dirty="0">
                <a:solidFill>
                  <a:schemeClr val="tx1"/>
                </a:solidFill>
              </a:rPr>
              <a:t> </a:t>
            </a:r>
            <a:r>
              <a:rPr lang="sr-Latn-RS" i="1" dirty="0" err="1">
                <a:solidFill>
                  <a:schemeClr val="tx1"/>
                </a:solidFill>
              </a:rPr>
              <a:t>Škrobonja</a:t>
            </a:r>
            <a:r>
              <a:rPr lang="sr-Latn-RS" i="1" dirty="0">
                <a:solidFill>
                  <a:schemeClr val="tx1"/>
                </a:solidFill>
              </a:rPr>
              <a:t>, 2019</a:t>
            </a:r>
            <a:r>
              <a:rPr lang="sr-Latn-RS" i="1" dirty="0"/>
              <a:t>)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115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939872" y="504154"/>
            <a:ext cx="8310562" cy="156051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r-Latn-RS" sz="3600" dirty="0"/>
              <a:t>Motivisanost vaspitača za </a:t>
            </a:r>
            <a:r>
              <a:rPr lang="sr-Latn-RS" sz="3600" dirty="0" err="1"/>
              <a:t>inkluzivno</a:t>
            </a:r>
            <a:r>
              <a:rPr lang="sr-Latn-RS" sz="3600" dirty="0"/>
              <a:t> vaspitanje i obrazovanje </a:t>
            </a:r>
            <a:br>
              <a:rPr lang="sr-Latn-RS" sz="3600" dirty="0"/>
            </a:br>
            <a:r>
              <a:rPr lang="sr-Latn-RS" sz="2400" dirty="0"/>
              <a:t>(</a:t>
            </a:r>
            <a:r>
              <a:rPr lang="sr-Latn-RS" sz="2400" dirty="0" err="1"/>
              <a:t>Inkluzivan</a:t>
            </a:r>
            <a:r>
              <a:rPr lang="sr-Latn-RS" sz="2400" dirty="0"/>
              <a:t> pedagogija, 2015:22-29)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423592" y="2276872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dirty="0"/>
              <a:t>Tabela 1. Prikaz Hajderove teorije ravnoteže</a:t>
            </a:r>
            <a:r>
              <a:rPr lang="sr-Latn-RS" dirty="0"/>
              <a:t>: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498282"/>
              </p:ext>
            </p:extLst>
          </p:nvPr>
        </p:nvGraphicFramePr>
        <p:xfrm>
          <a:off x="2279576" y="2701282"/>
          <a:ext cx="7344816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49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Slika o sebi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O događajima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O drugim ljudima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vi-VN" dirty="0"/>
                        <a:t>Nemotivisanost za promene / ravnoteža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  <a:p>
                      <a:pPr algn="ctr"/>
                      <a:r>
                        <a:rPr lang="sr-Latn-RS" sz="2000" b="1" dirty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  <a:p>
                      <a:pPr algn="ctr"/>
                      <a:r>
                        <a:rPr lang="sr-Latn-RS" sz="2000" b="1" dirty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b="1" dirty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  <a:p>
                      <a:pPr algn="ctr"/>
                      <a:r>
                        <a:rPr lang="sr-Latn-RS" sz="2000" b="1" dirty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Motivisanost</a:t>
                      </a:r>
                      <a:r>
                        <a:rPr lang="en-US" dirty="0"/>
                        <a:t> 1. </a:t>
                      </a:r>
                      <a:r>
                        <a:rPr lang="en-US" dirty="0" err="1"/>
                        <a:t>verzija</a:t>
                      </a:r>
                      <a:r>
                        <a:rPr lang="en-US" dirty="0"/>
                        <a:t> / </a:t>
                      </a:r>
                      <a:r>
                        <a:rPr lang="en-US" dirty="0" err="1"/>
                        <a:t>neravnoteža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/>
                        <a:t>+</a:t>
                      </a:r>
                    </a:p>
                    <a:p>
                      <a:pPr algn="ctr"/>
                      <a:r>
                        <a:rPr lang="sr-Latn-RS" sz="2000" dirty="0"/>
                        <a:t>+</a:t>
                      </a:r>
                    </a:p>
                    <a:p>
                      <a:pPr algn="ctr"/>
                      <a:r>
                        <a:rPr lang="sr-Latn-RS" sz="2000" dirty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/>
                        <a:t>+</a:t>
                      </a:r>
                    </a:p>
                    <a:p>
                      <a:pPr algn="ctr"/>
                      <a:r>
                        <a:rPr lang="sr-Latn-RS" sz="2000" dirty="0"/>
                        <a:t>-</a:t>
                      </a:r>
                    </a:p>
                    <a:p>
                      <a:pPr algn="ctr"/>
                      <a:r>
                        <a:rPr lang="sr-Latn-RS" sz="2000" dirty="0"/>
                        <a:t>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/>
                        <a:t>-</a:t>
                      </a:r>
                    </a:p>
                    <a:p>
                      <a:pPr algn="ctr"/>
                      <a:r>
                        <a:rPr lang="sr-Latn-RS" sz="2000" dirty="0"/>
                        <a:t>+</a:t>
                      </a:r>
                    </a:p>
                    <a:p>
                      <a:pPr algn="ctr"/>
                      <a:r>
                        <a:rPr lang="sr-Latn-RS" sz="2000" dirty="0"/>
                        <a:t>+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dirty="0"/>
                        <a:t>Motivisanost 2. verzija / neravnoteža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/>
                        <a:t>+</a:t>
                      </a:r>
                    </a:p>
                    <a:p>
                      <a:pPr algn="ctr"/>
                      <a:r>
                        <a:rPr lang="sr-Latn-RS" sz="2000" dirty="0"/>
                        <a:t>-</a:t>
                      </a:r>
                    </a:p>
                    <a:p>
                      <a:pPr algn="ctr"/>
                      <a:r>
                        <a:rPr lang="sr-Latn-RS" sz="2000" dirty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/>
                        <a:t>-</a:t>
                      </a:r>
                    </a:p>
                    <a:p>
                      <a:pPr algn="ctr"/>
                      <a:r>
                        <a:rPr lang="sr-Latn-RS" sz="2000" dirty="0"/>
                        <a:t>+</a:t>
                      </a:r>
                    </a:p>
                    <a:p>
                      <a:pPr algn="ctr"/>
                      <a:r>
                        <a:rPr lang="sr-Latn-RS" sz="2000" dirty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/>
                        <a:t>-</a:t>
                      </a:r>
                    </a:p>
                    <a:p>
                      <a:pPr algn="ctr"/>
                      <a:r>
                        <a:rPr lang="sr-Latn-RS" sz="2000" dirty="0"/>
                        <a:t>-</a:t>
                      </a:r>
                    </a:p>
                    <a:p>
                      <a:pPr algn="ctr"/>
                      <a:r>
                        <a:rPr lang="sr-Latn-RS" sz="2000" dirty="0"/>
                        <a:t>+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995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800472">
            <a:off x="1544139" y="1844971"/>
            <a:ext cx="8856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Prikaz</a:t>
            </a:r>
            <a:r>
              <a:rPr lang="en-US" dirty="0"/>
              <a:t> „</a:t>
            </a:r>
            <a:r>
              <a:rPr lang="en-US" dirty="0" err="1"/>
              <a:t>formule</a:t>
            </a:r>
            <a:r>
              <a:rPr lang="en-US" dirty="0"/>
              <a:t>“ </a:t>
            </a:r>
            <a:r>
              <a:rPr lang="en-US" dirty="0" err="1"/>
              <a:t>težnje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uspehom</a:t>
            </a:r>
            <a:r>
              <a:rPr lang="en-US" dirty="0"/>
              <a:t> (</a:t>
            </a:r>
            <a:r>
              <a:rPr lang="en-US" dirty="0" err="1"/>
              <a:t>Vizek-Vidović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saradnici</a:t>
            </a:r>
            <a:r>
              <a:rPr lang="en-US" dirty="0"/>
              <a:t>, 2003):</a:t>
            </a:r>
            <a:br>
              <a:rPr lang="sr-Latn-RS" dirty="0"/>
            </a:br>
            <a:endParaRPr lang="sr-Latn-RS" dirty="0"/>
          </a:p>
          <a:p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TEŽNJA ZA USPEHOM </a:t>
            </a:r>
            <a:r>
              <a:rPr lang="en-US" b="1" dirty="0"/>
              <a:t>= </a:t>
            </a:r>
            <a:r>
              <a:rPr lang="en-US" b="1" dirty="0">
                <a:solidFill>
                  <a:srgbClr val="00B050"/>
                </a:solidFill>
              </a:rPr>
              <a:t>MOTIV ZA USPEH </a:t>
            </a:r>
            <a:r>
              <a:rPr lang="en-US" b="1" dirty="0"/>
              <a:t>x </a:t>
            </a:r>
            <a:r>
              <a:rPr lang="en-US" b="1" dirty="0">
                <a:solidFill>
                  <a:srgbClr val="FFC000"/>
                </a:solidFill>
              </a:rPr>
              <a:t>VEROVATNOĆA USPEHA </a:t>
            </a:r>
            <a:r>
              <a:rPr lang="en-US" b="1" dirty="0"/>
              <a:t>x </a:t>
            </a:r>
            <a:r>
              <a:rPr lang="en-US" b="1" dirty="0">
                <a:solidFill>
                  <a:srgbClr val="0070C0"/>
                </a:solidFill>
              </a:rPr>
              <a:t>PRIVLAČNOST CILJA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952" y="3284984"/>
            <a:ext cx="3810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23793" y="6165304"/>
            <a:ext cx="4800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 </a:t>
            </a:r>
            <a:r>
              <a:rPr lang="en-US" dirty="0" err="1"/>
              <a:t>kontekstu</a:t>
            </a:r>
            <a:r>
              <a:rPr lang="en-US" dirty="0"/>
              <a:t> </a:t>
            </a:r>
            <a:r>
              <a:rPr lang="sr-Latn-RS" dirty="0"/>
              <a:t>i</a:t>
            </a:r>
            <a:r>
              <a:rPr lang="en-US" dirty="0" err="1"/>
              <a:t>nklu</a:t>
            </a:r>
            <a:r>
              <a:rPr lang="sr-Latn-RS" dirty="0"/>
              <a:t>z</a:t>
            </a:r>
            <a:r>
              <a:rPr lang="en-US" dirty="0" err="1"/>
              <a:t>ivnog</a:t>
            </a:r>
            <a:r>
              <a:rPr lang="en-US" dirty="0"/>
              <a:t> </a:t>
            </a:r>
            <a:r>
              <a:rPr lang="en-US" dirty="0" err="1"/>
              <a:t>vaspitanja</a:t>
            </a:r>
            <a:r>
              <a:rPr lang="en-US" dirty="0"/>
              <a:t> </a:t>
            </a:r>
            <a:r>
              <a:rPr lang="sr-Latn-RS" dirty="0"/>
              <a:t>i</a:t>
            </a:r>
            <a:r>
              <a:rPr lang="en-US" dirty="0"/>
              <a:t> </a:t>
            </a:r>
            <a:r>
              <a:rPr lang="en-US" dirty="0" err="1"/>
              <a:t>obra</a:t>
            </a:r>
            <a:r>
              <a:rPr lang="sr-Latn-RS" dirty="0"/>
              <a:t>z</a:t>
            </a:r>
            <a:r>
              <a:rPr lang="en-US" dirty="0" err="1"/>
              <a:t>ovanja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772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9080" y="764705"/>
            <a:ext cx="2420786" cy="1368152"/>
          </a:xfrm>
        </p:spPr>
        <p:txBody>
          <a:bodyPr>
            <a:normAutofit fontScale="90000"/>
          </a:bodyPr>
          <a:lstStyle/>
          <a:p>
            <a:r>
              <a:rPr lang="sr-Latn-RS" i="1" dirty="0"/>
              <a:t>Faze kod pedagoškog kadra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1664" y="441414"/>
            <a:ext cx="4515914" cy="5654586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sz="4000" b="1" dirty="0" err="1"/>
              <a:t>Šok</a:t>
            </a:r>
            <a:endParaRPr lang="en-US" sz="4000" b="1" dirty="0"/>
          </a:p>
          <a:p>
            <a:pPr marL="742950" indent="-742950">
              <a:buFont typeface="+mj-lt"/>
              <a:buAutoNum type="arabicPeriod"/>
            </a:pPr>
            <a:r>
              <a:rPr lang="en-US" sz="4000" b="1" dirty="0" err="1"/>
              <a:t>Tuga</a:t>
            </a:r>
            <a:r>
              <a:rPr lang="en-US" sz="4000" b="1" dirty="0"/>
              <a:t>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/>
              <a:t>Bes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err="1"/>
              <a:t>Poricanje</a:t>
            </a:r>
            <a:endParaRPr lang="en-US" sz="4000" b="1" dirty="0"/>
          </a:p>
          <a:p>
            <a:pPr marL="742950" indent="-742950">
              <a:buFont typeface="+mj-lt"/>
              <a:buAutoNum type="arabicPeriod"/>
            </a:pPr>
            <a:r>
              <a:rPr lang="en-US" sz="4000" b="1" dirty="0" err="1"/>
              <a:t>Usamljenost</a:t>
            </a:r>
            <a:endParaRPr lang="en-US" sz="4000" b="1" dirty="0"/>
          </a:p>
          <a:p>
            <a:pPr marL="742950" indent="-742950">
              <a:buFont typeface="+mj-lt"/>
              <a:buAutoNum type="arabicPeriod"/>
            </a:pPr>
            <a:r>
              <a:rPr lang="en-US" sz="4000" b="1" dirty="0" err="1"/>
              <a:t>Prihvatanje</a:t>
            </a:r>
            <a:endParaRPr lang="en-US" sz="4000" b="1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r-Latn-RS" sz="1800" i="1" dirty="0"/>
              <a:t>Podudaraju  se  sa fazama emocionalnih reakcija roditelja  dece sa smetnjama u razvoju i/ili invaliditetom. 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3427940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Literatura</a:t>
            </a:r>
            <a:r>
              <a:rPr lang="en-US" dirty="0"/>
              <a:t>:</a:t>
            </a:r>
            <a:br>
              <a:rPr lang="en-US" dirty="0"/>
            </a:br>
            <a:r>
              <a:rPr lang="sr-Latn-RS" dirty="0" err="1"/>
              <a:t>Inkluzivna</a:t>
            </a:r>
            <a:r>
              <a:rPr lang="sr-Latn-RS" dirty="0"/>
              <a:t> pedagogija (2015:137-155)</a:t>
            </a:r>
            <a:br>
              <a:rPr lang="sr-Latn-RS" dirty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11Alive posted an episode of </a:t>
            </a:r>
            <a:r>
              <a:rPr lang="en-US" dirty="0" err="1"/>
              <a:t>HeartThreads</a:t>
            </a:r>
            <a:r>
              <a:rPr lang="en-US" dirty="0"/>
              <a:t> Docs. February 25, 2019 ·. Just because Wyatt's in a wheelchair </a:t>
            </a:r>
          </a:p>
          <a:p>
            <a:r>
              <a:rPr lang="en-US" dirty="0">
                <a:hlinkClick r:id="rId2"/>
              </a:rPr>
              <a:t>https://www.facebook.com/11Alive/videos/2461081394202376/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7756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518150" y="568325"/>
            <a:ext cx="6673850" cy="1560513"/>
          </a:xfrm>
        </p:spPr>
        <p:txBody>
          <a:bodyPr/>
          <a:lstStyle/>
          <a:p>
            <a:r>
              <a:rPr lang="en-US" dirty="0" err="1"/>
              <a:t>Kompetencije</a:t>
            </a:r>
            <a:r>
              <a:rPr lang="en-US" dirty="0"/>
              <a:t> </a:t>
            </a:r>
            <a:r>
              <a:rPr lang="en-US" dirty="0" err="1"/>
              <a:t>vaspitača</a:t>
            </a:r>
            <a:r>
              <a:rPr lang="en-US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3503712" y="2182506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400" b="1" dirty="0"/>
              <a:t>Opšte</a:t>
            </a:r>
            <a:r>
              <a:rPr lang="sr-Latn-RS" sz="2400" dirty="0"/>
              <a:t> kompetencije </a:t>
            </a:r>
            <a:r>
              <a:rPr lang="sr-Latn-RS" sz="2400" i="1" dirty="0"/>
              <a:t>(engl. </a:t>
            </a:r>
            <a:r>
              <a:rPr lang="sr-Latn-RS" sz="2400" i="1" dirty="0" err="1"/>
              <a:t>Generic</a:t>
            </a:r>
            <a:r>
              <a:rPr lang="sr-Latn-RS" sz="2400" i="1" dirty="0"/>
              <a:t> </a:t>
            </a:r>
            <a:r>
              <a:rPr lang="sr-Latn-RS" sz="2400" i="1" dirty="0" err="1"/>
              <a:t>competences</a:t>
            </a:r>
            <a:r>
              <a:rPr lang="sr-Latn-RS" sz="2400" i="1" dirty="0"/>
              <a:t>)</a:t>
            </a:r>
          </a:p>
          <a:p>
            <a:r>
              <a:rPr lang="sr-Latn-RS" sz="2400" b="1" dirty="0"/>
              <a:t>Stručne</a:t>
            </a:r>
            <a:r>
              <a:rPr lang="sr-Latn-RS" sz="2400" dirty="0"/>
              <a:t> kompetencije </a:t>
            </a:r>
            <a:r>
              <a:rPr lang="sr-Latn-RS" sz="2400" i="1" dirty="0"/>
              <a:t>(engl. </a:t>
            </a:r>
            <a:r>
              <a:rPr lang="sr-Latn-RS" sz="2400" i="1" dirty="0" err="1"/>
              <a:t>Subject</a:t>
            </a:r>
            <a:r>
              <a:rPr lang="sr-Latn-RS" sz="2400" i="1" dirty="0"/>
              <a:t> </a:t>
            </a:r>
            <a:r>
              <a:rPr lang="sr-Latn-RS" sz="2400" i="1" dirty="0" err="1"/>
              <a:t>co</a:t>
            </a:r>
            <a:r>
              <a:rPr lang="en-US" sz="2400" i="1" dirty="0" err="1"/>
              <a:t>mpetences</a:t>
            </a:r>
            <a:r>
              <a:rPr lang="en-US" sz="2400" i="1" dirty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2351584" y="4005064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400" b="1" i="1" u="sng" dirty="0"/>
              <a:t>Standardi kompetencija  </a:t>
            </a:r>
            <a:r>
              <a:rPr lang="sr-Latn-RS" sz="2400" i="1" dirty="0"/>
              <a:t>(ZUOV)</a:t>
            </a:r>
            <a:endParaRPr lang="en-US" sz="2400" dirty="0"/>
          </a:p>
          <a:p>
            <a:r>
              <a:rPr lang="sr-Latn-RS" sz="2400" dirty="0"/>
              <a:t>Kompetencije za užu stručnu oblast (K1), </a:t>
            </a:r>
          </a:p>
          <a:p>
            <a:r>
              <a:rPr lang="sr-Latn-RS" sz="2400" dirty="0"/>
              <a:t>Kompetencije za poučavanje </a:t>
            </a:r>
            <a:r>
              <a:rPr lang="en-US" sz="2400" dirty="0" err="1"/>
              <a:t>i</a:t>
            </a:r>
            <a:r>
              <a:rPr lang="sr-Latn-RS" sz="2400" dirty="0"/>
              <a:t> učenje (K2),</a:t>
            </a:r>
          </a:p>
          <a:p>
            <a:r>
              <a:rPr lang="sr-Latn-RS" sz="2400" dirty="0"/>
              <a:t>Kompetencije za podršku razvoju ličnosti deteta/učenika (K3) i Kompetencije za komunikaciju i saradnju (K4).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1975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Stručne kompetencije vaspitača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03713" y="2438400"/>
            <a:ext cx="6799163" cy="423096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sr-Latn-RS" b="1" dirty="0"/>
              <a:t>Specifične, odnosno stručne kompetencije su razvrstane u devet kategorija:</a:t>
            </a:r>
            <a:endParaRPr lang="en-US" b="1" dirty="0"/>
          </a:p>
          <a:p>
            <a:pPr algn="l"/>
            <a:r>
              <a:rPr lang="sr-Latn-RS" dirty="0"/>
              <a:t>1.	Stručna sposobnost za </a:t>
            </a:r>
            <a:r>
              <a:rPr lang="sr-Latn-RS" b="1" dirty="0"/>
              <a:t>organizaciju procesa učenja i poučavanja</a:t>
            </a:r>
            <a:r>
              <a:rPr lang="sr-Latn-RS" dirty="0"/>
              <a:t>,</a:t>
            </a:r>
            <a:endParaRPr lang="en-US" dirty="0"/>
          </a:p>
          <a:p>
            <a:pPr algn="l"/>
            <a:r>
              <a:rPr lang="sr-Latn-RS" dirty="0"/>
              <a:t>2.	Stručna </a:t>
            </a:r>
            <a:r>
              <a:rPr lang="sr-Latn-RS" b="1" dirty="0"/>
              <a:t>osposobljenost</a:t>
            </a:r>
            <a:r>
              <a:rPr lang="sr-Latn-RS" dirty="0"/>
              <a:t> za saradnju i </a:t>
            </a:r>
            <a:r>
              <a:rPr lang="sr-Latn-RS" b="1" dirty="0"/>
              <a:t>timski rad,</a:t>
            </a:r>
            <a:endParaRPr lang="en-US" b="1" dirty="0"/>
          </a:p>
          <a:p>
            <a:pPr algn="l"/>
            <a:r>
              <a:rPr lang="sr-Latn-RS" dirty="0"/>
              <a:t>3.	Stručna osposobljenost </a:t>
            </a:r>
            <a:r>
              <a:rPr lang="sr-Latn-RS" b="1" dirty="0"/>
              <a:t>za planiranje, praćenje i pedagoško dokumentovanje vaspitno-obrazovnih aktivnosti</a:t>
            </a:r>
            <a:r>
              <a:rPr lang="sr-Latn-RS" dirty="0"/>
              <a:t>,</a:t>
            </a:r>
            <a:endParaRPr lang="en-US" dirty="0"/>
          </a:p>
          <a:p>
            <a:pPr algn="l"/>
            <a:r>
              <a:rPr lang="sr-Latn-RS" dirty="0"/>
              <a:t>4.	</a:t>
            </a:r>
            <a:r>
              <a:rPr lang="sr-Latn-RS" dirty="0" err="1"/>
              <a:t>Organizacijske</a:t>
            </a:r>
            <a:r>
              <a:rPr lang="sr-Latn-RS" dirty="0"/>
              <a:t> sposobnosti i </a:t>
            </a:r>
            <a:r>
              <a:rPr lang="sr-Latn-RS" b="1" dirty="0"/>
              <a:t>pedagoško vođenje grupe</a:t>
            </a:r>
            <a:r>
              <a:rPr lang="sr-Latn-RS" dirty="0"/>
              <a:t>,</a:t>
            </a:r>
            <a:endParaRPr lang="en-US" dirty="0"/>
          </a:p>
          <a:p>
            <a:pPr algn="l"/>
            <a:r>
              <a:rPr lang="sr-Latn-RS" dirty="0"/>
              <a:t>5.	</a:t>
            </a:r>
            <a:r>
              <a:rPr lang="sr-Latn-RS" b="1" dirty="0"/>
              <a:t>Poznavanje razvojnih i drugih osobina sve dece</a:t>
            </a:r>
            <a:r>
              <a:rPr lang="sr-Latn-RS" dirty="0"/>
              <a:t>, </a:t>
            </a:r>
            <a:endParaRPr lang="en-US" dirty="0"/>
          </a:p>
          <a:p>
            <a:pPr algn="l"/>
            <a:r>
              <a:rPr lang="sr-Latn-RS" dirty="0"/>
              <a:t>6.	</a:t>
            </a:r>
            <a:r>
              <a:rPr lang="sr-Latn-RS" b="1" dirty="0"/>
              <a:t>Poznavanje sistema </a:t>
            </a:r>
            <a:r>
              <a:rPr lang="sr-Latn-RS" dirty="0"/>
              <a:t>predškolskog vaspitanja i obrazovanja,</a:t>
            </a:r>
            <a:endParaRPr lang="en-US" dirty="0"/>
          </a:p>
          <a:p>
            <a:pPr algn="l"/>
            <a:r>
              <a:rPr lang="sr-Latn-RS" dirty="0"/>
              <a:t>7.	</a:t>
            </a:r>
            <a:r>
              <a:rPr lang="sr-Latn-RS" b="1" dirty="0"/>
              <a:t>Sposobnost upotrebe IKT-a </a:t>
            </a:r>
            <a:r>
              <a:rPr lang="sr-Latn-RS" dirty="0"/>
              <a:t>u vaspitanju i obrazovanju,</a:t>
            </a:r>
            <a:endParaRPr lang="en-US" dirty="0"/>
          </a:p>
          <a:p>
            <a:pPr algn="l"/>
            <a:r>
              <a:rPr lang="sr-Latn-RS" dirty="0"/>
              <a:t>8.	Sposobnost planiranja ličnog </a:t>
            </a:r>
            <a:r>
              <a:rPr lang="sr-Latn-RS" b="1" dirty="0"/>
              <a:t>profesionalnog razvoja</a:t>
            </a:r>
            <a:r>
              <a:rPr lang="sr-Latn-RS" dirty="0"/>
              <a:t>,</a:t>
            </a:r>
            <a:endParaRPr lang="en-US" dirty="0"/>
          </a:p>
          <a:p>
            <a:pPr algn="l"/>
            <a:r>
              <a:rPr lang="sr-Latn-RS" dirty="0"/>
              <a:t>9.	</a:t>
            </a:r>
            <a:r>
              <a:rPr lang="sr-Latn-RS" b="1" dirty="0"/>
              <a:t>Posebne kompetencije </a:t>
            </a:r>
            <a:r>
              <a:rPr lang="sr-Latn-RS" dirty="0"/>
              <a:t>(znanja, veštine i umenja) – likovna, muzička, govorna, dramska, fizička i zdravstvena kompetentnost.</a:t>
            </a: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107037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265</TotalTime>
  <Words>806</Words>
  <Application>Microsoft Office PowerPoint</Application>
  <PresentationFormat>Widescreen</PresentationFormat>
  <Paragraphs>112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Schoolbook</vt:lpstr>
      <vt:lpstr>Corbel</vt:lpstr>
      <vt:lpstr>Feathered</vt:lpstr>
      <vt:lpstr> Kompetencije vaspitača za inkluzivno vaspitanje i obrazovanje  (motivisanost za inkluziju)</vt:lpstr>
      <vt:lpstr>Paradigma</vt:lpstr>
      <vt:lpstr>Sa promenom obrazovne paradigme, potrebno je da se menja i   personalna profesionalna paradigma</vt:lpstr>
      <vt:lpstr>Motivisanost vaspitača za inkluzivno vaspitanje i obrazovanje  (Inkluzivan pedagogija, 2015:22-29)</vt:lpstr>
      <vt:lpstr>PowerPoint Presentation</vt:lpstr>
      <vt:lpstr>Faze kod pedagoškog kadra</vt:lpstr>
      <vt:lpstr>Literatura: Inkluzivna pedagogija (2015:137-155) </vt:lpstr>
      <vt:lpstr>Kompetencije vaspitača </vt:lpstr>
      <vt:lpstr>Stručne kompetencije vaspitača</vt:lpstr>
      <vt:lpstr>Kompetencije za inkluziju</vt:lpstr>
      <vt:lpstr>Specifične kompetencije za inkluzivno vaspitanje i obrazovanje</vt:lpstr>
      <vt:lpstr>Pogodite šta je!?</vt:lpstr>
      <vt:lpstr>PowerPoint Presentation</vt:lpstr>
      <vt:lpstr>Međukurikularne kompetencije Cross-Curricular Competencies </vt:lpstr>
      <vt:lpstr>PowerPoint Presentation</vt:lpstr>
      <vt:lpstr>Ali budite ovakav zmaj!</vt:lpstr>
      <vt:lpstr>Preporuka, pogledajte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Ottilia</dc:creator>
  <cp:lastModifiedBy>Korisnik</cp:lastModifiedBy>
  <cp:revision>15</cp:revision>
  <dcterms:created xsi:type="dcterms:W3CDTF">2020-10-30T08:43:19Z</dcterms:created>
  <dcterms:modified xsi:type="dcterms:W3CDTF">2021-12-14T12:39:21Z</dcterms:modified>
</cp:coreProperties>
</file>